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63"/>
  </p:notesMasterIdLst>
  <p:sldIdLst>
    <p:sldId id="256" r:id="rId2"/>
    <p:sldId id="297" r:id="rId3"/>
    <p:sldId id="320" r:id="rId4"/>
    <p:sldId id="318" r:id="rId5"/>
    <p:sldId id="258" r:id="rId6"/>
    <p:sldId id="357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60" r:id="rId17"/>
    <p:sldId id="354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55" r:id="rId29"/>
    <p:sldId id="340" r:id="rId30"/>
    <p:sldId id="259" r:id="rId31"/>
    <p:sldId id="260" r:id="rId32"/>
    <p:sldId id="262" r:id="rId33"/>
    <p:sldId id="361" r:id="rId34"/>
    <p:sldId id="341" r:id="rId35"/>
    <p:sldId id="342" r:id="rId36"/>
    <p:sldId id="347" r:id="rId37"/>
    <p:sldId id="284" r:id="rId38"/>
    <p:sldId id="312" r:id="rId39"/>
    <p:sldId id="313" r:id="rId40"/>
    <p:sldId id="314" r:id="rId41"/>
    <p:sldId id="315" r:id="rId42"/>
    <p:sldId id="263" r:id="rId43"/>
    <p:sldId id="285" r:id="rId44"/>
    <p:sldId id="279" r:id="rId45"/>
    <p:sldId id="280" r:id="rId46"/>
    <p:sldId id="319" r:id="rId47"/>
    <p:sldId id="350" r:id="rId48"/>
    <p:sldId id="348" r:id="rId49"/>
    <p:sldId id="349" r:id="rId50"/>
    <p:sldId id="351" r:id="rId51"/>
    <p:sldId id="267" r:id="rId52"/>
    <p:sldId id="269" r:id="rId53"/>
    <p:sldId id="352" r:id="rId54"/>
    <p:sldId id="353" r:id="rId55"/>
    <p:sldId id="273" r:id="rId56"/>
    <p:sldId id="356" r:id="rId57"/>
    <p:sldId id="316" r:id="rId58"/>
    <p:sldId id="362" r:id="rId59"/>
    <p:sldId id="358" r:id="rId60"/>
    <p:sldId id="359" r:id="rId61"/>
    <p:sldId id="309" r:id="rId62"/>
  </p:sldIdLst>
  <p:sldSz cx="9144000" cy="6858000" type="screen4x3"/>
  <p:notesSz cx="6858000" cy="9144000"/>
  <p:defaultTextStyle>
    <a:defPPr>
      <a:defRPr lang="hu-H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99CCFF"/>
    <a:srgbClr val="009900"/>
    <a:srgbClr val="CCFFFF"/>
    <a:srgbClr val="CCECFF"/>
    <a:srgbClr val="66FF66"/>
    <a:srgbClr val="00FFFF"/>
    <a:srgbClr val="99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599" autoAdjust="0"/>
  </p:normalViewPr>
  <p:slideViewPr>
    <p:cSldViewPr>
      <p:cViewPr varScale="1">
        <p:scale>
          <a:sx n="101" d="100"/>
          <a:sy n="101" d="100"/>
        </p:scale>
        <p:origin x="-2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A0551A-E26F-4AEE-BD91-5F485F7449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6625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8656F-FC68-4929-94B2-7BCAF579E423}" type="slidenum">
              <a:rPr lang="hu-HU" smtClean="0"/>
              <a:pPr/>
              <a:t>1</a:t>
            </a:fld>
            <a:endParaRPr lang="hu-HU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  <a:p>
            <a:endParaRPr lang="hu-H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F6DE4-7399-48B1-89E4-68DEDE61730D}" type="slidenum">
              <a:rPr lang="hu-HU" smtClean="0"/>
              <a:pPr/>
              <a:t>2</a:t>
            </a:fld>
            <a:endParaRPr lang="hu-HU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FFE3F-092C-42EC-9AC4-C2AA803B3205}" type="slidenum">
              <a:rPr lang="hu-HU" smtClean="0"/>
              <a:pPr/>
              <a:t>30</a:t>
            </a:fld>
            <a:endParaRPr lang="hu-HU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48DF31-9EC5-4400-B88A-1EEC6AAF24BE}" type="slidenum">
              <a:rPr lang="hu-HU" smtClean="0"/>
              <a:pPr/>
              <a:t>31</a:t>
            </a:fld>
            <a:endParaRPr lang="hu-HU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A5AEF-34CC-4A04-8695-12DBFDC46C39}" type="slidenum">
              <a:rPr lang="hu-HU" smtClean="0"/>
              <a:pPr/>
              <a:t>32</a:t>
            </a:fld>
            <a:endParaRPr lang="hu-HU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8AA7ED-D453-4A26-BAF6-B9919CB01A03}" type="slidenum">
              <a:rPr lang="hu-HU" smtClean="0"/>
              <a:pPr/>
              <a:t>37</a:t>
            </a:fld>
            <a:endParaRPr lang="hu-HU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55D2A-6C11-4D11-928D-E5FB39C0D69B}" type="slidenum">
              <a:rPr lang="hu-HU" smtClean="0"/>
              <a:pPr/>
              <a:t>42</a:t>
            </a:fld>
            <a:endParaRPr lang="hu-HU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065D3-4143-4637-ACB3-F83B8AAE6915}" type="slidenum">
              <a:rPr lang="hu-HU" smtClean="0"/>
              <a:pPr/>
              <a:t>43</a:t>
            </a:fld>
            <a:endParaRPr lang="hu-HU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0A01C-7757-4AEC-9430-662AD7594350}" type="slidenum">
              <a:rPr lang="hu-HU" smtClean="0"/>
              <a:pPr/>
              <a:t>44</a:t>
            </a:fld>
            <a:endParaRPr lang="hu-HU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AB0C54-2D29-404A-9C94-872D4B0F6C39}" type="slidenum">
              <a:rPr lang="hu-HU" sz="1200"/>
              <a:pPr algn="r"/>
              <a:t>4</a:t>
            </a:fld>
            <a:endParaRPr lang="hu-HU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29878-A436-48C9-BEB6-7AC61A2A6E75}" type="slidenum">
              <a:rPr lang="hu-HU" smtClean="0"/>
              <a:pPr/>
              <a:t>45</a:t>
            </a:fld>
            <a:endParaRPr lang="hu-HU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F61EB-2361-4F6A-9D34-D5749CB5873D}" type="slidenum">
              <a:rPr lang="hu-HU" smtClean="0"/>
              <a:pPr/>
              <a:t>51</a:t>
            </a:fld>
            <a:endParaRPr lang="hu-HU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E81E6-C2D5-4E3D-93CB-A68232B519C5}" type="slidenum">
              <a:rPr lang="hu-HU" smtClean="0"/>
              <a:pPr/>
              <a:t>52</a:t>
            </a:fld>
            <a:endParaRPr lang="hu-HU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45C01-DA64-44C2-9250-C3F3FF47D5EC}" type="slidenum">
              <a:rPr lang="hu-HU" smtClean="0"/>
              <a:pPr/>
              <a:t>5</a:t>
            </a:fld>
            <a:endParaRPr lang="hu-H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07BCE-03CA-462F-8FB9-46CC6A91B7C4}" type="slidenum">
              <a:rPr lang="hu-HU" smtClean="0"/>
              <a:pPr/>
              <a:t>55</a:t>
            </a:fld>
            <a:endParaRPr lang="hu-HU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D19880-FEAC-4D72-8F56-7D2067662F7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F38A3-5966-4B95-8385-E80F12FE0D6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52E8AB87-B708-45CF-89B9-9D3D0ED9A110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A76C65-1B1C-4FEF-A874-CE295728785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4D8F80-AD15-4CD6-8DDC-51A3B2408DB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6140261D-7952-4EEC-BD18-371B93F61A9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54EFC1D-41FF-4310-A9F0-1A48AA6C17A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326FD5-F8AC-4B10-9C50-B5DC3F30659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F4084-1E59-4A89-9725-B7D5C8DFA7A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CDD922-CAF4-4CF5-96D9-CE1A54DF547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A7C0928-328B-4DA5-B68E-7B22479F926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BE3419-BE10-48C0-8F86-3DBD09B4C73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60350"/>
            <a:ext cx="7086600" cy="1600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u-HU" sz="4800" b="1" dirty="0" smtClean="0">
                <a:latin typeface="Calibri" pitchFamily="34" charset="0"/>
              </a:rPr>
              <a:t/>
            </a:r>
            <a:br>
              <a:rPr lang="hu-HU" sz="4800" b="1" dirty="0" smtClean="0">
                <a:latin typeface="Calibri" pitchFamily="34" charset="0"/>
              </a:rPr>
            </a:br>
            <a: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Doppingellenes konferencia</a:t>
            </a:r>
            <a:br>
              <a:rPr lang="hu-H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hu-H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4077072"/>
            <a:ext cx="5638800" cy="2159000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80000"/>
              </a:lnSpc>
            </a:pPr>
            <a:endParaRPr lang="hu-HU" dirty="0" smtClean="0"/>
          </a:p>
          <a:p>
            <a:pPr marL="890588" lvl="2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</a:rPr>
              <a:t>Előadó: dr. Fazekas Attila Erik</a:t>
            </a:r>
            <a:endParaRPr lang="hu-HU" sz="1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</a:endParaRPr>
          </a:p>
          <a:p>
            <a:pPr marL="890588" lvl="2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</a:rPr>
              <a:t>Emberi Erőforrások Minisztériuma </a:t>
            </a:r>
          </a:p>
          <a:p>
            <a:pPr marL="890588" lvl="2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</a:rPr>
              <a:t>Sportért Felelős Államtitkárság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899592" y="1773238"/>
            <a:ext cx="66247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</a:rPr>
              <a:t>A DOPPINGELLENES TEVÉKENYSÉG JOGSZABÁLYI KÖRNYEZETÉNEK VÁLTOZÁSA</a:t>
            </a:r>
            <a:endParaRPr lang="hu-H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771775" y="3429000"/>
            <a:ext cx="33845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</a:rPr>
              <a:t>Magyar Sport Háza</a:t>
            </a:r>
          </a:p>
          <a:p>
            <a:pPr>
              <a:spcBef>
                <a:spcPct val="50000"/>
              </a:spcBef>
            </a:pPr>
            <a:r>
              <a:rPr lang="hu-H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</a:rPr>
              <a:t>2014. december 4.</a:t>
            </a:r>
            <a:endParaRPr lang="hu-H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251" y="188640"/>
            <a:ext cx="7048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02870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  <a:latin typeface="Calibri" pitchFamily="34" charset="0"/>
              </a:rPr>
              <a:t>A jogszabály szerkezeti elemei: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412875"/>
            <a:ext cx="7661275" cy="5040313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Char char="Ø"/>
            </a:pPr>
            <a:r>
              <a:rPr lang="hu-HU" sz="2800" dirty="0" smtClean="0">
                <a:latin typeface="Calibri" pitchFamily="34" charset="0"/>
              </a:rPr>
              <a:t>A 43/2011. (III. 23.) Korm. rendelet felépítése: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Hatály </a:t>
            </a:r>
            <a:r>
              <a:rPr lang="hu-HU" sz="2800" i="1" dirty="0" smtClean="0">
                <a:latin typeface="Calibri" pitchFamily="34" charset="0"/>
              </a:rPr>
              <a:t>(mikor, kikre kell alkalmazni?!) – hazai szövetségi versenyrendszerre igen, </a:t>
            </a:r>
            <a:r>
              <a:rPr lang="hu-HU" sz="2800" i="1" dirty="0" err="1" smtClean="0">
                <a:latin typeface="Calibri" pitchFamily="34" charset="0"/>
              </a:rPr>
              <a:t>nk-i-re</a:t>
            </a:r>
            <a:r>
              <a:rPr lang="hu-HU" sz="2800" i="1" dirty="0" smtClean="0">
                <a:latin typeface="Calibri" pitchFamily="34" charset="0"/>
              </a:rPr>
              <a:t> nem!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Értelmező rendelkezések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miniszter feladatai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sportszervezetek, a szövetségek és a MOB  feladatai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HUNADO feladatai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TUE Bizottság feladatai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doppingbizottság és a dopping fellebbviteli bizottság feladatai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hu-HU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63512"/>
          </a:xfrm>
        </p:spPr>
        <p:txBody>
          <a:bodyPr>
            <a:normAutofit fontScale="90000"/>
          </a:bodyPr>
          <a:lstStyle/>
          <a:p>
            <a:endParaRPr lang="hu-HU" sz="36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628800"/>
            <a:ext cx="7661275" cy="56197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hu-HU" dirty="0" smtClean="0">
                <a:latin typeface="Calibri" pitchFamily="34" charset="0"/>
              </a:rPr>
              <a:t>A nemzeti doppingellenes tevékenységben részt vevő szervezetekre vonatkozó közös rendelkezések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hu-HU" b="1" i="1" dirty="0" smtClean="0">
                <a:latin typeface="Calibri" pitchFamily="34" charset="0"/>
              </a:rPr>
              <a:t>A versenyző és a sportszakember feladatai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hu-HU" dirty="0" smtClean="0">
                <a:latin typeface="Calibri" pitchFamily="34" charset="0"/>
              </a:rPr>
              <a:t>Doppingvétségek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hu-HU" dirty="0" smtClean="0">
                <a:latin typeface="Calibri" pitchFamily="34" charset="0"/>
              </a:rPr>
              <a:t>A doppingellenőrzésre vonatkozó általános rendelkezések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hu-HU" dirty="0" smtClean="0">
                <a:latin typeface="Calibri" pitchFamily="34" charset="0"/>
              </a:rPr>
              <a:t>A vizsgálat-eloszlási terv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hu-HU" dirty="0" smtClean="0">
                <a:latin typeface="Calibri" pitchFamily="34" charset="0"/>
              </a:rPr>
              <a:t>A mintavétel és </a:t>
            </a:r>
            <a:r>
              <a:rPr lang="hu-HU" dirty="0" err="1" smtClean="0">
                <a:latin typeface="Calibri" pitchFamily="34" charset="0"/>
              </a:rPr>
              <a:t>-kezelés</a:t>
            </a:r>
            <a:r>
              <a:rPr lang="hu-HU" dirty="0" smtClean="0">
                <a:latin typeface="Calibri" pitchFamily="34" charset="0"/>
              </a:rPr>
              <a:t> szabályai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hu-HU" dirty="0" smtClean="0">
                <a:latin typeface="Calibri" pitchFamily="34" charset="0"/>
              </a:rPr>
              <a:t>Az előzetes felülvizsgálati eljárás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8"/>
            </a:pPr>
            <a:endParaRPr lang="hu-HU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92075"/>
          </a:xfrm>
        </p:spPr>
        <p:txBody>
          <a:bodyPr>
            <a:normAutofit fontScale="90000"/>
          </a:bodyPr>
          <a:lstStyle/>
          <a:p>
            <a:endParaRPr lang="hu-HU" sz="36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557338"/>
            <a:ext cx="7661275" cy="4895850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AutoNum type="arabicPeriod" startAt="15"/>
            </a:pPr>
            <a:r>
              <a:rPr lang="hu-HU" sz="2800" dirty="0" smtClean="0">
                <a:latin typeface="Calibri" pitchFamily="34" charset="0"/>
              </a:rPr>
              <a:t>A doppingeljárás</a:t>
            </a:r>
          </a:p>
          <a:p>
            <a:pPr marL="609600" indent="-609600">
              <a:buFont typeface="Wingdings" pitchFamily="2" charset="2"/>
              <a:buAutoNum type="arabicPeriod" startAt="15"/>
            </a:pPr>
            <a:r>
              <a:rPr lang="hu-HU" sz="2800" dirty="0" smtClean="0">
                <a:latin typeface="Calibri" pitchFamily="34" charset="0"/>
              </a:rPr>
              <a:t>A versenyidőszakban történő doppingellenőrzéssel összefüggő különös rendelkezések</a:t>
            </a:r>
          </a:p>
          <a:p>
            <a:pPr marL="609600" indent="-609600">
              <a:buFont typeface="Wingdings" pitchFamily="2" charset="2"/>
              <a:buAutoNum type="arabicPeriod" startAt="15"/>
            </a:pPr>
            <a:r>
              <a:rPr lang="hu-HU" sz="2800" dirty="0" smtClean="0">
                <a:latin typeface="Calibri" pitchFamily="34" charset="0"/>
              </a:rPr>
              <a:t>A büntetések</a:t>
            </a:r>
          </a:p>
          <a:p>
            <a:pPr marL="609600" indent="-609600">
              <a:buFont typeface="Wingdings" pitchFamily="2" charset="2"/>
              <a:buAutoNum type="arabicPeriod" startAt="15"/>
            </a:pPr>
            <a:r>
              <a:rPr lang="hu-HU" sz="2800" dirty="0" smtClean="0">
                <a:latin typeface="Calibri" pitchFamily="34" charset="0"/>
              </a:rPr>
              <a:t>Záró rendelkezések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hu-HU" sz="2800" i="1" dirty="0" smtClean="0">
                <a:latin typeface="Calibri" pitchFamily="34" charset="0"/>
              </a:rPr>
              <a:t>1. melléklet:</a:t>
            </a:r>
            <a:r>
              <a:rPr lang="hu-HU" sz="2800" dirty="0" smtClean="0">
                <a:latin typeface="Calibri" pitchFamily="34" charset="0"/>
              </a:rPr>
              <a:t> </a:t>
            </a:r>
            <a:r>
              <a:rPr lang="hu-HU" sz="28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hatályát veszti 2015. 01. 01-től!</a:t>
            </a:r>
          </a:p>
          <a:p>
            <a:pPr marL="609600" indent="-609600">
              <a:buFont typeface="Wingdings" pitchFamily="2" charset="2"/>
              <a:buChar char="v"/>
            </a:pPr>
            <a:r>
              <a:rPr lang="hu-HU" sz="2800" i="1" dirty="0" smtClean="0">
                <a:latin typeface="Calibri" pitchFamily="34" charset="0"/>
              </a:rPr>
              <a:t>2. melléklet:</a:t>
            </a:r>
            <a:r>
              <a:rPr lang="hu-HU" sz="2800" dirty="0" smtClean="0">
                <a:latin typeface="Calibri" pitchFamily="34" charset="0"/>
              </a:rPr>
              <a:t>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dopping-mintavételi és </a:t>
            </a:r>
            <a:r>
              <a:rPr lang="hu-H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-kezelési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eljárási rend részletes szabályai </a:t>
            </a:r>
            <a:r>
              <a:rPr lang="hu-HU" sz="2800" dirty="0" smtClean="0">
                <a:latin typeface="Calibri" pitchFamily="34" charset="0"/>
              </a:rPr>
              <a:t>(KEVESEN ISMERIK!!!) – </a:t>
            </a:r>
            <a:r>
              <a:rPr lang="hu-HU" sz="28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jelentősen bővül a </a:t>
            </a:r>
            <a:r>
              <a:rPr lang="hu-HU" sz="2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tartalma (felvilágosítás és felderítés szabályaival), </a:t>
            </a:r>
            <a:r>
              <a:rPr lang="hu-HU" sz="28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 az IST és ISL ennél bővebb</a:t>
            </a:r>
          </a:p>
          <a:p>
            <a:pPr marL="609600" indent="-609600">
              <a:buFont typeface="Wingdings" pitchFamily="2" charset="2"/>
              <a:buChar char="v"/>
            </a:pPr>
            <a:endParaRPr lang="hu-HU" sz="2800" dirty="0" smtClean="0">
              <a:latin typeface="Calibri" pitchFamily="34" charset="0"/>
            </a:endParaRPr>
          </a:p>
          <a:p>
            <a:pPr marL="609600" indent="-609600">
              <a:buFont typeface="Wingdings" pitchFamily="2" charset="2"/>
              <a:buChar char="v"/>
            </a:pPr>
            <a:endParaRPr lang="hu-HU" sz="2800" dirty="0" smtClean="0">
              <a:latin typeface="Calibri" pitchFamily="34" charset="0"/>
            </a:endParaRPr>
          </a:p>
          <a:p>
            <a:pPr marL="609600" indent="-609600">
              <a:buFont typeface="Wingdings" pitchFamily="2" charset="2"/>
              <a:buAutoNum type="arabicPeriod" startAt="15"/>
            </a:pPr>
            <a:endParaRPr lang="hu-HU" sz="2800" dirty="0" smtClean="0">
              <a:latin typeface="Calibri" pitchFamily="34" charset="0"/>
            </a:endParaRPr>
          </a:p>
          <a:p>
            <a:pPr marL="609600" indent="-609600">
              <a:buFont typeface="Wingdings" pitchFamily="2" charset="2"/>
              <a:buAutoNum type="arabicPeriod" startAt="15"/>
            </a:pPr>
            <a:endParaRPr lang="hu-HU" sz="2800" dirty="0" smtClean="0">
              <a:latin typeface="Calibri" pitchFamily="34" charset="0"/>
            </a:endParaRPr>
          </a:p>
          <a:p>
            <a:pPr marL="609600" indent="-609600">
              <a:buFont typeface="Wingdings" pitchFamily="2" charset="2"/>
              <a:buAutoNum type="arabicPeriod" startAt="15"/>
            </a:pPr>
            <a:endParaRPr lang="hu-HU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  <a:latin typeface="Calibri" pitchFamily="34" charset="0"/>
              </a:rPr>
              <a:t>Az egyes részek legfontosabb új rendelkezéseiről: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557338"/>
            <a:ext cx="7661275" cy="4538662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800" b="1" u="sng" dirty="0" smtClean="0">
                <a:latin typeface="Calibri" pitchFamily="34" charset="0"/>
              </a:rPr>
              <a:t>Ad 1. Hatály: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Tárgyi: CSAK HAZAI VERSENYRENDSZERRE</a:t>
            </a:r>
            <a:br>
              <a:rPr lang="hu-HU" sz="2800" dirty="0" smtClean="0">
                <a:latin typeface="Calibri" pitchFamily="34" charset="0"/>
              </a:rPr>
            </a:br>
            <a:r>
              <a:rPr lang="hu-HU" sz="2800" dirty="0" smtClean="0">
                <a:latin typeface="Calibri" pitchFamily="34" charset="0"/>
              </a:rPr>
              <a:t>Személyi: </a:t>
            </a:r>
            <a:r>
              <a:rPr lang="hu-HU" sz="2800" b="1" dirty="0" smtClean="0">
                <a:solidFill>
                  <a:srgbClr val="FF0000"/>
                </a:solidFill>
                <a:latin typeface="Calibri" pitchFamily="34" charset="0"/>
              </a:rPr>
              <a:t>új</a:t>
            </a:r>
            <a:r>
              <a:rPr lang="hu-HU" sz="2800" dirty="0" smtClean="0">
                <a:latin typeface="Calibri" pitchFamily="34" charset="0"/>
              </a:rPr>
              <a:t> elem: 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igazolt sportolóra is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MOB-ra és szövetségekre (kivéve a szabadidős és diák-hallgatói sportot), sportszervezetre, versenyzőre és </a:t>
            </a:r>
            <a:r>
              <a:rPr lang="hu-HU" sz="2800" b="1" dirty="0" smtClean="0">
                <a:latin typeface="Calibri" pitchFamily="34" charset="0"/>
              </a:rPr>
              <a:t>külön nevesítve a sportszakemberre</a:t>
            </a:r>
            <a:r>
              <a:rPr lang="hu-HU" sz="2800" dirty="0" smtClean="0">
                <a:latin typeface="Calibri" pitchFamily="34" charset="0"/>
              </a:rPr>
              <a:t> terjed ki! (</a:t>
            </a:r>
            <a:r>
              <a:rPr lang="hu-HU" sz="2800" dirty="0" err="1" smtClean="0">
                <a:latin typeface="Calibri" pitchFamily="34" charset="0"/>
              </a:rPr>
              <a:t>Stv</a:t>
            </a:r>
            <a:r>
              <a:rPr lang="hu-HU" sz="2800" dirty="0" smtClean="0">
                <a:latin typeface="Calibri" pitchFamily="34" charset="0"/>
              </a:rPr>
              <a:t>. is szabályozza ezt a kérdéskört!)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Fogyatékosok versenysportjában is alkalmazandó;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b="1" dirty="0" smtClean="0">
                <a:latin typeface="Calibri" pitchFamily="34" charset="0"/>
              </a:rPr>
              <a:t>Nincsenek kivételek</a:t>
            </a:r>
            <a:r>
              <a:rPr lang="hu-HU" sz="2800" dirty="0" smtClean="0">
                <a:latin typeface="Calibri" pitchFamily="34" charset="0"/>
              </a:rPr>
              <a:t>, mint a </a:t>
            </a:r>
            <a:r>
              <a:rPr lang="hu-HU" sz="2800" dirty="0" err="1" smtClean="0">
                <a:latin typeface="Calibri" pitchFamily="34" charset="0"/>
              </a:rPr>
              <a:t>sporteü</a:t>
            </a:r>
            <a:r>
              <a:rPr lang="hu-HU" sz="2800" dirty="0" smtClean="0">
                <a:latin typeface="Calibri" pitchFamily="34" charset="0"/>
              </a:rPr>
              <a:t>. alkalmassági szabályaiban („kocsmasportok” is)</a:t>
            </a:r>
          </a:p>
        </p:txBody>
      </p:sp>
      <p:sp>
        <p:nvSpPr>
          <p:cNvPr id="5" name="Téglalap 4"/>
          <p:cNvSpPr/>
          <p:nvPr/>
        </p:nvSpPr>
        <p:spPr>
          <a:xfrm>
            <a:off x="1612853" y="2420888"/>
            <a:ext cx="5328592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00137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Az egyes elemek legfontosabb új rendelkezéseiről (2):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600" y="1556792"/>
            <a:ext cx="7661275" cy="5040313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u-HU" sz="2400" b="1" u="sng" dirty="0" smtClean="0">
                <a:latin typeface="Calibri" pitchFamily="34" charset="0"/>
              </a:rPr>
              <a:t>Ad 2. Értelmező rendelkezések: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u-HU" sz="2400" b="1" dirty="0" err="1" smtClean="0">
                <a:latin typeface="Calibri" pitchFamily="34" charset="0"/>
              </a:rPr>
              <a:t>RTP-kör</a:t>
            </a:r>
            <a:r>
              <a:rPr lang="hu-HU" sz="2400" b="1" dirty="0" smtClean="0">
                <a:latin typeface="Calibri" pitchFamily="34" charset="0"/>
              </a:rPr>
              <a:t> korábban átalakításra került</a:t>
            </a:r>
            <a:r>
              <a:rPr lang="hu-HU" sz="2400" dirty="0" smtClean="0">
                <a:latin typeface="Calibri" pitchFamily="34" charset="0"/>
              </a:rPr>
              <a:t>, melynek eredményeként az ide tartozó sportolói kör </a:t>
            </a:r>
            <a:r>
              <a:rPr lang="hu-HU" sz="2400" b="1" dirty="0" smtClean="0">
                <a:latin typeface="Calibri" pitchFamily="34" charset="0"/>
              </a:rPr>
              <a:t>jelentősen csökken</a:t>
            </a:r>
            <a:r>
              <a:rPr lang="hu-HU" sz="2400" dirty="0" smtClean="0">
                <a:latin typeface="Calibri" pitchFamily="34" charset="0"/>
              </a:rPr>
              <a:t>!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400" dirty="0" smtClean="0">
                <a:latin typeface="Calibri" pitchFamily="34" charset="0"/>
              </a:rPr>
              <a:t>a sportág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hu-HU" sz="2400" dirty="0" smtClean="0">
                <a:latin typeface="Calibri" pitchFamily="34" charset="0"/>
              </a:rPr>
              <a:t>nemzetközi szövetségének rendelkezéseivel és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hu-HU" sz="2400" dirty="0" smtClean="0">
                <a:latin typeface="Calibri" pitchFamily="34" charset="0"/>
              </a:rPr>
              <a:t>a nemzetközi követelményekkel összhangban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hu-HU" sz="2400" dirty="0" smtClean="0">
                <a:latin typeface="Calibri" pitchFamily="34" charset="0"/>
              </a:rPr>
              <a:t>a </a:t>
            </a:r>
            <a:r>
              <a:rPr lang="hu-HU" sz="24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szövetségek adatszolgáltatása alapján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400" dirty="0" smtClean="0">
              <a:latin typeface="Calibri" pitchFamily="34" charset="0"/>
            </a:endParaRP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 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HUNADO által </a:t>
            </a: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összeállított</a:t>
            </a:r>
            <a:r>
              <a:rPr lang="hu-HU" sz="2400" dirty="0" smtClean="0">
                <a:latin typeface="Calibri" pitchFamily="34" charset="0"/>
              </a:rPr>
              <a:t> versenyzők csoportja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400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hu-HU" sz="2400" dirty="0" smtClean="0">
                <a:latin typeface="Calibri" pitchFamily="34" charset="0"/>
              </a:rPr>
              <a:t> akikre a versenyrendszerben szervezett </a:t>
            </a:r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versenyen</a:t>
            </a:r>
            <a:r>
              <a:rPr lang="hu-HU" sz="2400" dirty="0" smtClean="0">
                <a:latin typeface="Calibri" pitchFamily="34" charset="0"/>
              </a:rPr>
              <a:t> és </a:t>
            </a:r>
            <a:r>
              <a:rPr lang="hu-HU" sz="2400" b="1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versenyen kívüli időszakban </a:t>
            </a:r>
            <a:r>
              <a:rPr lang="hu-HU" sz="2400" dirty="0" smtClean="0">
                <a:latin typeface="Calibri" pitchFamily="34" charset="0"/>
              </a:rPr>
              <a:t>végzett doppingellenőrzéseket alkalmazni kell a vizsgálat-eloszlási tervben foglaltak szerint </a:t>
            </a:r>
            <a:r>
              <a:rPr lang="hu-HU" sz="2400" i="1" dirty="0" smtClean="0">
                <a:latin typeface="Calibri" pitchFamily="34" charset="0"/>
              </a:rPr>
              <a:t>(ez </a:t>
            </a:r>
            <a:r>
              <a:rPr lang="hu-H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nem jelenti azt, hogy mást nem ellenőrizhetnek</a:t>
            </a:r>
            <a:r>
              <a:rPr lang="hu-HU" sz="2400" i="1" dirty="0" smtClean="0">
                <a:latin typeface="Calibri" pitchFamily="34" charset="0"/>
              </a:rPr>
              <a:t>!)</a:t>
            </a:r>
          </a:p>
          <a:p>
            <a:pPr marL="609600" indent="-609600">
              <a:lnSpc>
                <a:spcPct val="80000"/>
              </a:lnSpc>
              <a:defRPr/>
            </a:pPr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63512"/>
          </a:xfrm>
        </p:spPr>
        <p:txBody>
          <a:bodyPr>
            <a:normAutofit fontScale="90000"/>
          </a:bodyPr>
          <a:lstStyle/>
          <a:p>
            <a:endParaRPr lang="hu-HU" sz="36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765175"/>
            <a:ext cx="7661275" cy="56165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hu-HU" sz="2400" dirty="0" smtClean="0">
                <a:latin typeface="Calibri" pitchFamily="34" charset="0"/>
              </a:rPr>
              <a:t>A </a:t>
            </a:r>
            <a:r>
              <a:rPr lang="hu-H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WADAC-vel</a:t>
            </a:r>
            <a:r>
              <a:rPr lang="hu-H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 összhangban </a:t>
            </a:r>
            <a:r>
              <a:rPr lang="hu-HU" sz="2200" dirty="0" smtClean="0">
                <a:latin typeface="Calibri" pitchFamily="34" charset="0"/>
              </a:rPr>
              <a:t>meghatározásra kerül a: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 startAt="2"/>
            </a:pPr>
            <a:endParaRPr lang="hu-HU" sz="2400" dirty="0" smtClean="0"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u-HU" sz="2400" b="1" i="1" dirty="0" smtClean="0">
                <a:latin typeface="Calibri" pitchFamily="34" charset="0"/>
              </a:rPr>
              <a:t>versenyen kívüli időszak:</a:t>
            </a:r>
            <a:r>
              <a:rPr lang="hu-HU" sz="2400" i="1" dirty="0" smtClean="0">
                <a:latin typeface="Calibri" pitchFamily="34" charset="0"/>
              </a:rPr>
              <a:t> </a:t>
            </a:r>
            <a:r>
              <a:rPr lang="hu-HU" sz="2400" dirty="0" smtClean="0">
                <a:latin typeface="Calibri" pitchFamily="34" charset="0"/>
              </a:rPr>
              <a:t>versenyidőszakon kívüli időszak;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u-HU" sz="2400" b="1" i="1" dirty="0" smtClean="0">
                <a:latin typeface="Calibri" pitchFamily="34" charset="0"/>
              </a:rPr>
              <a:t>versenyidőszak:</a:t>
            </a:r>
            <a:r>
              <a:rPr lang="hu-HU" sz="2400" i="1" dirty="0" smtClean="0">
                <a:latin typeface="Calibri" pitchFamily="34" charset="0"/>
              </a:rPr>
              <a:t> </a:t>
            </a:r>
            <a:r>
              <a:rPr lang="hu-HU" sz="2400" dirty="0" smtClean="0">
                <a:latin typeface="Calibri" pitchFamily="34" charset="0"/>
              </a:rPr>
              <a:t>a nemzetközi szövetség vagy más doppingellenes szervezet eltérő rendelkezése hiányában </a:t>
            </a:r>
            <a:r>
              <a:rPr lang="hu-HU" sz="2400" u="sng" dirty="0" smtClean="0">
                <a:latin typeface="Calibri" pitchFamily="34" charset="0"/>
              </a:rPr>
              <a:t>a versenyt </a:t>
            </a:r>
            <a:r>
              <a:rPr lang="hu-HU" sz="2400" b="1" u="sng" dirty="0" smtClean="0">
                <a:solidFill>
                  <a:srgbClr val="FF6600"/>
                </a:solidFill>
                <a:latin typeface="Calibri" pitchFamily="34" charset="0"/>
              </a:rPr>
              <a:t>12 órával megelőzően</a:t>
            </a:r>
            <a:r>
              <a:rPr lang="hu-HU" sz="2400" u="sng" dirty="0" smtClean="0">
                <a:latin typeface="Calibri" pitchFamily="34" charset="0"/>
              </a:rPr>
              <a:t> kezdődő időszak</a:t>
            </a:r>
            <a:r>
              <a:rPr lang="hu-HU" sz="2400" dirty="0" smtClean="0">
                <a:latin typeface="Calibri" pitchFamily="34" charset="0"/>
              </a:rPr>
              <a:t>, amelyben a versenyzőt beosztják a verseny végéig a részvételre, illetve a versennyel kapcsolatos mintavételi eljárásra;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lphaLcParenR"/>
            </a:pPr>
            <a:endParaRPr lang="hu-HU" sz="2400" dirty="0" smtClean="0"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hu-HU" sz="2400" b="1" u="sng" dirty="0" smtClean="0">
                <a:latin typeface="Calibri" pitchFamily="34" charset="0"/>
              </a:rPr>
              <a:t>Releváns</a:t>
            </a:r>
            <a:r>
              <a:rPr lang="hu-HU" sz="2400" dirty="0" smtClean="0">
                <a:latin typeface="Calibri" pitchFamily="34" charset="0"/>
              </a:rPr>
              <a:t> a szabály egyes doppingvétségek elkövetésénél (pl. birtoklás; beadás kapcsán) és a mintavételi helyiség és eszközök biztosításának kötelezettsége esetén!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hu-HU" sz="2400" dirty="0" smtClean="0">
                <a:latin typeface="Calibri" pitchFamily="34" charset="0"/>
              </a:rPr>
              <a:t>Továbbá: </a:t>
            </a:r>
            <a:r>
              <a:rPr lang="hu-HU" sz="2400" u="sng" dirty="0" smtClean="0">
                <a:latin typeface="Calibri" pitchFamily="34" charset="0"/>
              </a:rPr>
              <a:t>a versenyidőszakban végzett ellenőrzésnek külön szabályai vannak</a:t>
            </a:r>
            <a:r>
              <a:rPr lang="hu-HU" sz="2400" dirty="0" smtClean="0">
                <a:latin typeface="Calibri" pitchFamily="34" charset="0"/>
              </a:rPr>
              <a:t> (lásd: később)!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Ø"/>
            </a:pPr>
            <a:r>
              <a:rPr lang="hu-HU" dirty="0" smtClean="0">
                <a:solidFill>
                  <a:srgbClr val="FF0000"/>
                </a:solidFill>
                <a:latin typeface="Calibri" pitchFamily="34" charset="0"/>
              </a:rPr>
              <a:t>Új elemek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 definíciókban</a:t>
            </a:r>
            <a:endParaRPr lang="hu-HU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Igazolt sportoló </a:t>
            </a:r>
            <a:r>
              <a:rPr lang="hu-HU" dirty="0" smtClean="0">
                <a:latin typeface="Calibri" pitchFamily="34" charset="0"/>
              </a:rPr>
              <a:t>fogalma: mindenki, akinek a szervezett edzések feltételeként előírt „alkalmas” sportorvosi minősítése van!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Mintavétel</a:t>
            </a:r>
            <a:r>
              <a:rPr lang="hu-HU" dirty="0" smtClean="0">
                <a:latin typeface="Calibri" pitchFamily="34" charset="0"/>
              </a:rPr>
              <a:t>: vizelet-, vérminta, továbbá </a:t>
            </a:r>
            <a:r>
              <a:rPr lang="hu-HU" b="1" i="1" dirty="0" smtClean="0">
                <a:latin typeface="Calibri" pitchFamily="34" charset="0"/>
              </a:rPr>
              <a:t>drog- és alkoholteszt is </a:t>
            </a:r>
            <a:r>
              <a:rPr lang="hu-HU" dirty="0" smtClean="0">
                <a:latin typeface="Calibri" pitchFamily="34" charset="0"/>
              </a:rPr>
              <a:t>lehet! 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Szennyeződést</a:t>
            </a:r>
            <a:r>
              <a:rPr lang="hu-HU" dirty="0" smtClean="0">
                <a:latin typeface="Calibri" pitchFamily="34" charset="0"/>
              </a:rPr>
              <a:t> </a:t>
            </a:r>
            <a:r>
              <a:rPr lang="hu-HU" dirty="0">
                <a:latin typeface="Calibri" pitchFamily="34" charset="0"/>
              </a:rPr>
              <a:t>tartalmazó termék: olyan tiltott szert tartalmazó termék, amelynek jelenléte a </a:t>
            </a:r>
            <a:r>
              <a:rPr lang="hu-HU" b="1" i="1" dirty="0">
                <a:latin typeface="Calibri" pitchFamily="34" charset="0"/>
              </a:rPr>
              <a:t>termék címkéjén </a:t>
            </a:r>
            <a:r>
              <a:rPr lang="hu-HU" dirty="0">
                <a:latin typeface="Calibri" pitchFamily="34" charset="0"/>
              </a:rPr>
              <a:t>vagy az </a:t>
            </a:r>
            <a:r>
              <a:rPr lang="hu-HU" b="1" i="1" dirty="0">
                <a:latin typeface="Calibri" pitchFamily="34" charset="0"/>
              </a:rPr>
              <a:t>interneten</a:t>
            </a:r>
            <a:r>
              <a:rPr lang="hu-HU" dirty="0">
                <a:latin typeface="Calibri" pitchFamily="34" charset="0"/>
              </a:rPr>
              <a:t> végzett </a:t>
            </a:r>
            <a:r>
              <a:rPr lang="hu-HU" b="1" i="1" dirty="0">
                <a:latin typeface="Calibri" pitchFamily="34" charset="0"/>
              </a:rPr>
              <a:t>információgyűjtéssel</a:t>
            </a:r>
            <a:r>
              <a:rPr lang="hu-HU" dirty="0">
                <a:latin typeface="Calibri" pitchFamily="34" charset="0"/>
              </a:rPr>
              <a:t> </a:t>
            </a:r>
            <a:r>
              <a:rPr lang="hu-HU" b="1" i="1" dirty="0">
                <a:latin typeface="Calibri" pitchFamily="34" charset="0"/>
              </a:rPr>
              <a:t>nem</a:t>
            </a:r>
            <a:r>
              <a:rPr lang="hu-HU" dirty="0">
                <a:latin typeface="Calibri" pitchFamily="34" charset="0"/>
              </a:rPr>
              <a:t> </a:t>
            </a:r>
            <a:r>
              <a:rPr lang="hu-HU" dirty="0" smtClean="0">
                <a:latin typeface="Calibri" pitchFamily="34" charset="0"/>
              </a:rPr>
              <a:t>feltárható (enyhébb megítélést tesz lehetővé!)</a:t>
            </a:r>
            <a:endParaRPr lang="hu-H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7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  <a:latin typeface="Calibri" pitchFamily="34" charset="0"/>
              </a:rPr>
              <a:t>KI A SPORTOLÓ?....</a:t>
            </a:r>
            <a:endParaRPr lang="hu-HU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Triviális, de miért is fontos??! </a:t>
            </a:r>
            <a:r>
              <a:rPr lang="hu-HU" dirty="0" smtClean="0">
                <a:latin typeface="Calibri" pitchFamily="34" charset="0"/>
              </a:rPr>
              <a:t>(Nemzetközi/nemzeti szint/helyi)</a:t>
            </a:r>
          </a:p>
          <a:p>
            <a:endParaRPr lang="hu-HU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Egyes nemzeti doppingellenes szervezetek doppingellenes szabályokat ellenőrizhetnek és alkalmazhatnak </a:t>
            </a:r>
            <a:r>
              <a:rPr lang="hu-HU" b="1" dirty="0" smtClean="0">
                <a:latin typeface="Calibri" pitchFamily="34" charset="0"/>
              </a:rPr>
              <a:t>amatőr vagy profi </a:t>
            </a:r>
            <a:r>
              <a:rPr lang="hu-HU" dirty="0" smtClean="0">
                <a:latin typeface="Calibri" pitchFamily="34" charset="0"/>
              </a:rPr>
              <a:t>versenyzők esetében, akik jelenleg vagy potenciálisan nem nemzeti szintű versenyzők. </a:t>
            </a:r>
          </a:p>
          <a:p>
            <a:pPr>
              <a:buNone/>
            </a:pPr>
            <a:r>
              <a:rPr lang="hu-HU" dirty="0" smtClean="0"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A nemzeti doppingellenes szervezetek azonban nem kötelesek a Szabályzat valamennyi rendelkezését  alkalmazni ilyen személyekre.</a:t>
            </a:r>
          </a:p>
          <a:p>
            <a:endParaRPr lang="hu-HU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b="1" dirty="0" smtClean="0">
                <a:latin typeface="Calibri" pitchFamily="34" charset="0"/>
              </a:rPr>
              <a:t>Egyedi</a:t>
            </a:r>
            <a:r>
              <a:rPr lang="hu-HU" dirty="0" smtClean="0">
                <a:latin typeface="Calibri" pitchFamily="34" charset="0"/>
              </a:rPr>
              <a:t> nemzeti </a:t>
            </a:r>
            <a:r>
              <a:rPr lang="hu-HU" sz="2800" b="1" dirty="0" smtClean="0">
                <a:latin typeface="Calibri" pitchFamily="34" charset="0"/>
              </a:rPr>
              <a:t>szabályok</a:t>
            </a:r>
            <a:r>
              <a:rPr lang="hu-HU" dirty="0" smtClean="0">
                <a:latin typeface="Calibri" pitchFamily="34" charset="0"/>
              </a:rPr>
              <a:t> állapíthatók meg </a:t>
            </a:r>
            <a:r>
              <a:rPr lang="hu-HU" sz="2800" b="1" dirty="0" smtClean="0">
                <a:latin typeface="Calibri" pitchFamily="34" charset="0"/>
              </a:rPr>
              <a:t>nem nemzetközi </a:t>
            </a:r>
            <a:r>
              <a:rPr lang="hu-HU" dirty="0" smtClean="0">
                <a:latin typeface="Calibri" pitchFamily="34" charset="0"/>
              </a:rPr>
              <a:t>vagy </a:t>
            </a:r>
            <a:r>
              <a:rPr lang="hu-HU" sz="2800" b="1" dirty="0" smtClean="0">
                <a:latin typeface="Calibri" pitchFamily="34" charset="0"/>
              </a:rPr>
              <a:t>nem nemzeti szintű </a:t>
            </a:r>
            <a:r>
              <a:rPr lang="hu-HU" dirty="0" smtClean="0">
                <a:latin typeface="Calibri" pitchFamily="34" charset="0"/>
              </a:rPr>
              <a:t>versenyzők doppingellenőrzésére, a Szabályzat sérelme nélkül.</a:t>
            </a:r>
            <a:endParaRPr lang="hu-HU" dirty="0">
              <a:latin typeface="Calibri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9512" y="1844824"/>
            <a:ext cx="360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Á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Í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Á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endParaRPr lang="hu-H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43608" y="580526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MINDENKIT MEGILLET, SŐT!</a:t>
            </a:r>
            <a:endParaRPr lang="hu-H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236537"/>
          </a:xfrm>
        </p:spPr>
        <p:txBody>
          <a:bodyPr>
            <a:normAutofit fontScale="90000"/>
          </a:bodyPr>
          <a:lstStyle/>
          <a:p>
            <a:endParaRPr lang="hu-HU" sz="36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620688"/>
            <a:ext cx="7661275" cy="612068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endParaRPr lang="hu-HU" sz="2200" b="1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endParaRPr lang="hu-HU" sz="2200" b="1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endParaRPr lang="hu-HU" sz="2200" b="1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b="1" dirty="0" smtClean="0">
                <a:latin typeface="Calibri" pitchFamily="34" charset="0"/>
              </a:rPr>
              <a:t>Ad 3. </a:t>
            </a:r>
            <a:r>
              <a:rPr lang="hu-H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 miniszter feladatai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arenR"/>
            </a:pPr>
            <a:r>
              <a:rPr lang="hu-HU" sz="2400" b="1" dirty="0" err="1" smtClean="0">
                <a:latin typeface="Calibri" pitchFamily="34" charset="0"/>
              </a:rPr>
              <a:t>ellenjegyzi</a:t>
            </a:r>
            <a:r>
              <a:rPr lang="hu-HU" sz="2400" dirty="0" smtClean="0">
                <a:latin typeface="Calibri" pitchFamily="34" charset="0"/>
              </a:rPr>
              <a:t> az összesített  vizsgálat-eloszlási tervet, 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arenR"/>
            </a:pPr>
            <a:r>
              <a:rPr lang="hu-HU" sz="2400" b="1" dirty="0" smtClean="0">
                <a:latin typeface="Calibri" pitchFamily="34" charset="0"/>
              </a:rPr>
              <a:t>finanszíroz</a:t>
            </a:r>
            <a:r>
              <a:rPr lang="hu-HU" sz="2400" dirty="0" smtClean="0">
                <a:latin typeface="Calibri" pitchFamily="34" charset="0"/>
              </a:rPr>
              <a:t>, 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arenR"/>
            </a:pPr>
            <a:r>
              <a:rPr lang="hu-HU" sz="2400" b="1" dirty="0" smtClean="0">
                <a:latin typeface="Calibri" pitchFamily="34" charset="0"/>
              </a:rPr>
              <a:t>szabályoz</a:t>
            </a:r>
            <a:r>
              <a:rPr lang="hu-HU" sz="2400" dirty="0" smtClean="0">
                <a:latin typeface="Calibri" pitchFamily="34" charset="0"/>
              </a:rPr>
              <a:t>, </a:t>
            </a:r>
          </a:p>
          <a:p>
            <a:pPr marL="457200" indent="-457200">
              <a:lnSpc>
                <a:spcPct val="90000"/>
              </a:lnSpc>
              <a:buFont typeface="+mj-lt"/>
              <a:buAutoNum type="alphaLcParenR"/>
            </a:pPr>
            <a:r>
              <a:rPr lang="hu-HU" sz="2400" dirty="0" smtClean="0">
                <a:latin typeface="Calibri" pitchFamily="34" charset="0"/>
              </a:rPr>
              <a:t>nemzetközi </a:t>
            </a:r>
            <a:r>
              <a:rPr lang="hu-HU" sz="2400" b="1" dirty="0" smtClean="0">
                <a:latin typeface="Calibri" pitchFamily="34" charset="0"/>
              </a:rPr>
              <a:t>képvisel</a:t>
            </a:r>
            <a:r>
              <a:rPr lang="hu-HU" sz="2400" dirty="0" smtClean="0">
                <a:latin typeface="Calibri" pitchFamily="34" charset="0"/>
              </a:rPr>
              <a:t>etet gyakorol.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endParaRPr lang="hu-HU" sz="1700" b="1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800" b="1" dirty="0" smtClean="0">
                <a:latin typeface="Calibri" pitchFamily="34" charset="0"/>
              </a:rPr>
              <a:t>Ad 4. </a:t>
            </a:r>
            <a:r>
              <a:rPr lang="hu-H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 sportszervezetek, a szövetségek és a MOB feladatai</a:t>
            </a:r>
            <a:endParaRPr lang="hu-HU" sz="24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400" b="1" u="sng" dirty="0" smtClean="0">
                <a:latin typeface="Calibri" pitchFamily="34" charset="0"/>
              </a:rPr>
              <a:t>A sportszervezetek</a:t>
            </a:r>
            <a:r>
              <a:rPr lang="hu-HU" sz="2400" dirty="0" smtClean="0">
                <a:latin typeface="Calibri" pitchFamily="34" charset="0"/>
              </a:rPr>
              <a:t> fő feladatai: együttműködés, </a:t>
            </a: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közreműködés a nevelésben, felvilágosításban </a:t>
            </a: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alibri" pitchFamily="34" charset="0"/>
              </a:rPr>
              <a:t>(HUNADO által elvárt tartalommal)</a:t>
            </a:r>
            <a:endParaRPr lang="hu-HU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400" b="1" u="sng" dirty="0" smtClean="0">
                <a:latin typeface="Calibri" pitchFamily="34" charset="0"/>
              </a:rPr>
              <a:t>MOB </a:t>
            </a:r>
            <a:r>
              <a:rPr lang="hu-HU" sz="2400" dirty="0" smtClean="0">
                <a:latin typeface="Calibri" pitchFamily="34" charset="0"/>
              </a:rPr>
              <a:t>feladatai: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z="2400" u="sng" dirty="0" smtClean="0">
                <a:latin typeface="Calibri" pitchFamily="34" charset="0"/>
              </a:rPr>
              <a:t>véleményezi</a:t>
            </a:r>
            <a:r>
              <a:rPr lang="hu-HU" sz="2400" dirty="0" smtClean="0">
                <a:latin typeface="Calibri" pitchFamily="34" charset="0"/>
              </a:rPr>
              <a:t> a vizsgálat-eloszlási tervet,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z="2400" u="sng" dirty="0" smtClean="0">
                <a:latin typeface="Calibri" pitchFamily="34" charset="0"/>
              </a:rPr>
              <a:t>közreműködik</a:t>
            </a:r>
            <a:r>
              <a:rPr lang="hu-HU" sz="2400" dirty="0" smtClean="0">
                <a:latin typeface="Calibri" pitchFamily="34" charset="0"/>
              </a:rPr>
              <a:t> a felvilágosítási, nyilvántartási, ellenőrzési és szankcionálási elvek összeállításában,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sz="2400" u="sng" dirty="0" smtClean="0">
                <a:latin typeface="Calibri" pitchFamily="34" charset="0"/>
              </a:rPr>
              <a:t>ellátja</a:t>
            </a:r>
            <a:r>
              <a:rPr lang="hu-HU" sz="2400" dirty="0" smtClean="0">
                <a:latin typeface="Calibri" pitchFamily="34" charset="0"/>
              </a:rPr>
              <a:t> a nemzetközi követelményekben meghatározott feladatokat,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63512"/>
          </a:xfrm>
        </p:spPr>
        <p:txBody>
          <a:bodyPr>
            <a:normAutofit fontScale="90000"/>
          </a:bodyPr>
          <a:lstStyle/>
          <a:p>
            <a:endParaRPr lang="hu-HU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692150"/>
            <a:ext cx="7661275" cy="59055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hu-HU" sz="2800" b="1" u="sng" dirty="0" smtClean="0">
                <a:latin typeface="Calibri" pitchFamily="34" charset="0"/>
              </a:rPr>
              <a:t>A </a:t>
            </a:r>
            <a:r>
              <a:rPr lang="hu-H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Sportszövetség feladatai</a:t>
            </a:r>
            <a:r>
              <a:rPr lang="hu-HU" sz="2800" b="1" u="sng" dirty="0" smtClean="0">
                <a:latin typeface="Calibri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3"/>
            </a:pPr>
            <a:endParaRPr lang="hu-HU" sz="2800" b="1" u="sng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3"/>
            </a:pPr>
            <a:endParaRPr lang="hu-HU" sz="1800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u-HU" sz="2300" b="1" u="sng" dirty="0" smtClean="0">
                <a:latin typeface="Calibri" pitchFamily="34" charset="0"/>
              </a:rPr>
              <a:t>érvényesíti a doppingtilalmat</a:t>
            </a:r>
            <a:r>
              <a:rPr lang="hu-HU" sz="2300" dirty="0" smtClean="0">
                <a:latin typeface="Calibri" pitchFamily="34" charset="0"/>
              </a:rPr>
              <a:t>, amely során </a:t>
            </a:r>
            <a:r>
              <a:rPr lang="hu-HU" sz="2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doppingszabályzat</a:t>
            </a:r>
            <a:r>
              <a:rPr lang="hu-HU" sz="2300" dirty="0" smtClean="0">
                <a:latin typeface="Calibri" pitchFamily="34" charset="0"/>
              </a:rPr>
              <a:t>ban rendelkezik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hu-HU" sz="2300" dirty="0" smtClean="0">
                <a:latin typeface="Calibri" pitchFamily="34" charset="0"/>
              </a:rPr>
              <a:t>a versenyzők, a sportszakemberek, valamint a tagságát képező sportszervezetek doppingellenes tevékenységgel összefüggő </a:t>
            </a:r>
            <a:r>
              <a:rPr lang="hu-HU" sz="2300" u="sng" dirty="0" smtClean="0">
                <a:latin typeface="Calibri" pitchFamily="34" charset="0"/>
              </a:rPr>
              <a:t>feladatairól, kötelezettségeiről</a:t>
            </a:r>
            <a:r>
              <a:rPr lang="hu-HU" sz="2300" dirty="0" smtClean="0">
                <a:latin typeface="Calibri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hu-HU" sz="2300" dirty="0" smtClean="0">
                <a:latin typeface="Calibri" pitchFamily="34" charset="0"/>
              </a:rPr>
              <a:t>a feladatok végrehajtásához szükséges </a:t>
            </a:r>
            <a:r>
              <a:rPr lang="hu-HU" sz="2300" u="sng" dirty="0" smtClean="0">
                <a:latin typeface="Calibri" pitchFamily="34" charset="0"/>
              </a:rPr>
              <a:t>költségek</a:t>
            </a:r>
            <a:r>
              <a:rPr lang="hu-HU" sz="2300" dirty="0" smtClean="0">
                <a:latin typeface="Calibri" pitchFamily="34" charset="0"/>
              </a:rPr>
              <a:t> </a:t>
            </a:r>
            <a:r>
              <a:rPr lang="hu-HU" sz="2300" u="sng" dirty="0" smtClean="0">
                <a:latin typeface="Calibri" pitchFamily="34" charset="0"/>
              </a:rPr>
              <a:t>biztosításáról</a:t>
            </a:r>
            <a:r>
              <a:rPr lang="hu-HU" sz="2300" dirty="0" smtClean="0">
                <a:latin typeface="Calibri" pitchFamily="34" charset="0"/>
              </a:rPr>
              <a:t>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hu-HU" sz="2300" i="1" dirty="0" smtClean="0">
                <a:latin typeface="Calibri" pitchFamily="34" charset="0"/>
              </a:rPr>
              <a:t>a rendele</a:t>
            </a:r>
            <a:r>
              <a:rPr lang="hu-HU" sz="2300" dirty="0" smtClean="0">
                <a:latin typeface="Calibri" pitchFamily="34" charset="0"/>
              </a:rPr>
              <a:t>tben meghatározott </a:t>
            </a:r>
            <a:r>
              <a:rPr lang="hu-HU" sz="2300" u="sng" dirty="0" smtClean="0">
                <a:latin typeface="Calibri" pitchFamily="34" charset="0"/>
              </a:rPr>
              <a:t>doppingbüntetésekről</a:t>
            </a:r>
            <a:r>
              <a:rPr lang="hu-HU" sz="2300" dirty="0" smtClean="0">
                <a:latin typeface="Calibri" pitchFamily="34" charset="0"/>
              </a:rPr>
              <a:t>, azok </a:t>
            </a:r>
            <a:r>
              <a:rPr lang="hu-HU" sz="2300" u="sng" dirty="0" smtClean="0">
                <a:latin typeface="Calibri" pitchFamily="34" charset="0"/>
              </a:rPr>
              <a:t>időtartamáról</a:t>
            </a:r>
            <a:r>
              <a:rPr lang="hu-HU" sz="2300" dirty="0" smtClean="0">
                <a:latin typeface="Calibri" pitchFamily="34" charset="0"/>
              </a:rPr>
              <a:t>, </a:t>
            </a:r>
            <a:r>
              <a:rPr lang="hu-HU" sz="2300" u="sng" dirty="0" smtClean="0">
                <a:latin typeface="Calibri" pitchFamily="34" charset="0"/>
              </a:rPr>
              <a:t>mértékéről</a:t>
            </a:r>
            <a:r>
              <a:rPr lang="hu-HU" sz="2300" dirty="0" smtClean="0">
                <a:latin typeface="Calibri" pitchFamily="34" charset="0"/>
              </a:rPr>
              <a:t>, valamint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</a:pPr>
            <a:r>
              <a:rPr lang="hu-HU" sz="2300" dirty="0" smtClean="0">
                <a:latin typeface="Calibri" pitchFamily="34" charset="0"/>
              </a:rPr>
              <a:t>a büntetések </a:t>
            </a:r>
            <a:r>
              <a:rPr lang="hu-HU" sz="2300" u="sng" dirty="0" smtClean="0">
                <a:latin typeface="Calibri" pitchFamily="34" charset="0"/>
              </a:rPr>
              <a:t>kiszabásának</a:t>
            </a:r>
            <a:r>
              <a:rPr lang="hu-HU" sz="2300" dirty="0" smtClean="0">
                <a:latin typeface="Calibri" pitchFamily="34" charset="0"/>
              </a:rPr>
              <a:t> részletes - sportág-specifikus - eljárási </a:t>
            </a:r>
            <a:r>
              <a:rPr lang="hu-HU" sz="2300" u="sng" dirty="0" smtClean="0">
                <a:latin typeface="Calibri" pitchFamily="34" charset="0"/>
              </a:rPr>
              <a:t>rendjéről</a:t>
            </a:r>
            <a:r>
              <a:rPr lang="hu-HU" sz="2300" dirty="0" smtClean="0">
                <a:latin typeface="Calibri" pitchFamily="34" charset="0"/>
              </a:rPr>
              <a:t>,</a:t>
            </a:r>
            <a:endParaRPr lang="hu-HU" sz="2300" i="1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 startAt="2"/>
            </a:pPr>
            <a:r>
              <a:rPr lang="hu-HU" sz="2300" dirty="0" smtClean="0">
                <a:latin typeface="Calibri" pitchFamily="34" charset="0"/>
              </a:rPr>
              <a:t>sportágában a nyilvántartott vizsgálati csoporthoz tartozó versenyzők körének meghatározása érdekében - az érintett versenyző hozzájárulása alapján </a:t>
            </a:r>
            <a:r>
              <a:rPr lang="hu-HU" sz="2300" b="1" u="sng" dirty="0" smtClean="0">
                <a:latin typeface="Calibri" pitchFamily="34" charset="0"/>
              </a:rPr>
              <a:t>adatot szolgáltat a HUNADO részére</a:t>
            </a:r>
            <a:r>
              <a:rPr lang="hu-HU" sz="2300" dirty="0" smtClean="0">
                <a:latin typeface="Calibri" pitchFamily="34" charset="0"/>
              </a:rPr>
              <a:t>,</a:t>
            </a:r>
            <a:endParaRPr lang="hu-HU" sz="2300" i="1" dirty="0" smtClean="0">
              <a:latin typeface="Calibri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547664" y="6021288"/>
            <a:ext cx="727280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  <a:latin typeface="Calibri" pitchFamily="34" charset="0"/>
              </a:rPr>
              <a:t>Új elem</a:t>
            </a:r>
            <a:r>
              <a:rPr lang="hu-HU" sz="2000" dirty="0" smtClean="0">
                <a:latin typeface="Calibri" pitchFamily="34" charset="0"/>
              </a:rPr>
              <a:t>: HUNADO értesítési kötelezettsége 3. fél által kezdeményezett doppingellenőrzésről / doppingeljárásról</a:t>
            </a:r>
            <a:endParaRPr lang="hu-H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1534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Az új doppingellenes szabályozás háttere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988840"/>
            <a:ext cx="8153400" cy="4495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800" b="1" dirty="0" smtClean="0">
                <a:latin typeface="Calibri" pitchFamily="34" charset="0"/>
              </a:rPr>
              <a:t>Kiindulópont:</a:t>
            </a:r>
            <a:r>
              <a:rPr lang="hu-HU" sz="2800" dirty="0" smtClean="0">
                <a:latin typeface="Calibri" pitchFamily="34" charset="0"/>
              </a:rPr>
              <a:t> a magyar </a:t>
            </a:r>
            <a:r>
              <a:rPr lang="hu-HU" sz="2800" dirty="0" err="1" smtClean="0">
                <a:latin typeface="Calibri" pitchFamily="34" charset="0"/>
              </a:rPr>
              <a:t>antidopping</a:t>
            </a:r>
            <a:r>
              <a:rPr lang="hu-HU" sz="2800" dirty="0" smtClean="0">
                <a:latin typeface="Calibri" pitchFamily="34" charset="0"/>
              </a:rPr>
              <a:t> szabályozás ún. 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teljes megfelelőségi státusz</a:t>
            </a:r>
            <a:r>
              <a:rPr lang="hu-HU" sz="2800" dirty="0" smtClean="0">
                <a:latin typeface="Calibri" pitchFamily="34" charset="0"/>
              </a:rPr>
              <a:t>a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u-HU" sz="2800" dirty="0">
              <a:latin typeface="Calibri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800" dirty="0" smtClean="0">
                <a:latin typeface="Calibri" pitchFamily="34" charset="0"/>
              </a:rPr>
              <a:t>A módosítás eredményeként olyan komplex szabályrendszer kialakítása, amellyel ez a státusz </a:t>
            </a:r>
            <a:r>
              <a:rPr lang="hu-HU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fenntartható</a:t>
            </a:r>
            <a:r>
              <a:rPr lang="hu-HU" sz="2800" dirty="0" smtClean="0">
                <a:latin typeface="Calibri" pitchFamily="34" charset="0"/>
              </a:rPr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800" dirty="0" smtClean="0">
                <a:latin typeface="Calibri" pitchFamily="34" charset="0"/>
              </a:rPr>
              <a:t>Ehhez szükséges elemek:</a:t>
            </a:r>
          </a:p>
          <a:p>
            <a:pPr marL="533400" indent="-5334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hu-HU" sz="2800" dirty="0" smtClean="0">
                <a:latin typeface="Calibri" pitchFamily="34" charset="0"/>
              </a:rPr>
              <a:t>Jogszabály-módosítás;</a:t>
            </a:r>
          </a:p>
          <a:p>
            <a:pPr marL="533400" indent="-5334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hu-HU" sz="2800" dirty="0" smtClean="0">
                <a:latin typeface="Calibri" pitchFamily="34" charset="0"/>
              </a:rPr>
              <a:t>HUNADO Szabályzat módosítás</a:t>
            </a:r>
          </a:p>
          <a:p>
            <a:pPr marL="533400" indent="-5334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hu-HU" sz="2800" dirty="0" smtClean="0">
                <a:latin typeface="Calibri" pitchFamily="34" charset="0"/>
              </a:rPr>
              <a:t>Szövetségi doppingellenes szabályzatok módosítása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u-HU" sz="2800" dirty="0" smtClean="0">
              <a:latin typeface="Calibri" pitchFamily="34" charset="0"/>
            </a:endParaRPr>
          </a:p>
        </p:txBody>
      </p:sp>
      <p:sp>
        <p:nvSpPr>
          <p:cNvPr id="2" name="Bal oldali kapcsos zárójel 1"/>
          <p:cNvSpPr/>
          <p:nvPr/>
        </p:nvSpPr>
        <p:spPr>
          <a:xfrm rot="16200000">
            <a:off x="4463042" y="3891426"/>
            <a:ext cx="343385" cy="44644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1259632" y="629266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MINDEZEK GYAKORLATI BETARTÁSA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557338"/>
            <a:ext cx="7661275" cy="4824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AutoNum type="alphaLcParenR" startAt="3"/>
            </a:pPr>
            <a:r>
              <a:rPr lang="hu-HU" sz="2400" b="1" u="sng" dirty="0" smtClean="0">
                <a:latin typeface="Calibri" pitchFamily="34" charset="0"/>
              </a:rPr>
              <a:t>nyilvántartja és a HUNADO rendelkezésére bocsátja</a:t>
            </a:r>
            <a:r>
              <a:rPr lang="hu-HU" sz="2400" dirty="0" smtClean="0">
                <a:latin typeface="Calibri" pitchFamily="34" charset="0"/>
              </a:rPr>
              <a:t> a doppingellenőrzés végrehajtásához szükséges adatokat (különösen  a nyilvántartott vizsgálati csoportba tartozó versenyzők tartózkodási helyére vonatkozó </a:t>
            </a:r>
            <a:r>
              <a:rPr lang="hu-HU" sz="2400" b="1" u="sng" dirty="0" smtClean="0">
                <a:latin typeface="Calibri" pitchFamily="34" charset="0"/>
              </a:rPr>
              <a:t>„</a:t>
            </a:r>
            <a:r>
              <a:rPr lang="hu-HU" sz="2400" b="1" u="sng" dirty="0" err="1" smtClean="0">
                <a:latin typeface="Calibri" pitchFamily="34" charset="0"/>
              </a:rPr>
              <a:t>whereabouts</a:t>
            </a:r>
            <a:r>
              <a:rPr lang="hu-HU" sz="2400" b="1" u="sng" dirty="0" smtClean="0">
                <a:latin typeface="Calibri" pitchFamily="34" charset="0"/>
              </a:rPr>
              <a:t>” információkat</a:t>
            </a:r>
            <a:r>
              <a:rPr lang="hu-HU" sz="2400" dirty="0" smtClean="0">
                <a:latin typeface="Calibri" pitchFamily="34" charset="0"/>
              </a:rPr>
              <a:t>), az adatok kezeléséhez szükséges, az érintett sportoló írásbeli </a:t>
            </a:r>
            <a:r>
              <a:rPr lang="hu-HU" sz="2400" b="1" dirty="0" smtClean="0">
                <a:latin typeface="Calibri" pitchFamily="34" charset="0"/>
              </a:rPr>
              <a:t>hozzájáruló nyilatkozatát</a:t>
            </a:r>
            <a:r>
              <a:rPr lang="hu-HU" sz="2400" dirty="0" smtClean="0">
                <a:latin typeface="Calibri" pitchFamily="34" charset="0"/>
              </a:rPr>
              <a:t>, valamint a 18 éven aluli versenyzők doppingellenőrzéséhez szükséges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törvényes képviselői hozzájárulások</a:t>
            </a:r>
            <a:r>
              <a:rPr lang="hu-HU" sz="2400" b="1" dirty="0" smtClean="0">
                <a:latin typeface="Calibri" pitchFamily="34" charset="0"/>
              </a:rPr>
              <a:t>at</a:t>
            </a:r>
            <a:r>
              <a:rPr lang="hu-HU" sz="2400" dirty="0" smtClean="0">
                <a:latin typeface="Calibri" pitchFamily="34" charset="0"/>
              </a:rPr>
              <a:t>,</a:t>
            </a:r>
          </a:p>
          <a:p>
            <a:pPr>
              <a:lnSpc>
                <a:spcPct val="90000"/>
              </a:lnSpc>
              <a:buFont typeface="Wingdings" pitchFamily="2" charset="2"/>
              <a:buAutoNum type="alphaLcParenR" startAt="3"/>
            </a:pPr>
            <a:r>
              <a:rPr lang="hu-HU" sz="2400" dirty="0" smtClean="0">
                <a:latin typeface="Calibri" pitchFamily="34" charset="0"/>
              </a:rPr>
              <a:t>a sportági jellemzőkre figyelemmel - a tárgyévet megelőző év december 1-ig - </a:t>
            </a:r>
            <a:r>
              <a:rPr lang="hu-HU" sz="2400" b="1" u="sng" dirty="0" smtClean="0">
                <a:latin typeface="Calibri" pitchFamily="34" charset="0"/>
              </a:rPr>
              <a:t>elkészíti doppingellenes tevékenységének következő évi programját</a:t>
            </a:r>
            <a:r>
              <a:rPr lang="hu-HU" sz="2400" dirty="0" smtClean="0">
                <a:latin typeface="Calibri" pitchFamily="34" charset="0"/>
              </a:rPr>
              <a:t>, amely magában foglalja a felvilágosítási és nevelési, valamint doppingellenőrzési tervét is,</a:t>
            </a:r>
          </a:p>
          <a:p>
            <a:pPr>
              <a:lnSpc>
                <a:spcPct val="90000"/>
              </a:lnSpc>
            </a:pPr>
            <a:endParaRPr lang="hu-HU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550" y="476250"/>
            <a:ext cx="7661275" cy="54006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 startAt="5"/>
            </a:pPr>
            <a:endParaRPr lang="hu-HU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 startAt="5"/>
            </a:pPr>
            <a:endParaRPr lang="hu-HU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 startAt="5"/>
            </a:pPr>
            <a:r>
              <a:rPr lang="hu-HU" dirty="0" smtClean="0">
                <a:latin typeface="Calibri" pitchFamily="34" charset="0"/>
              </a:rPr>
              <a:t>doppingellenes feladatai ellátásának </a:t>
            </a:r>
            <a:r>
              <a:rPr lang="hu-HU" u="sng" dirty="0" smtClean="0">
                <a:latin typeface="Calibri" pitchFamily="34" charset="0"/>
              </a:rPr>
              <a:t>koordinációjára</a:t>
            </a:r>
            <a:r>
              <a:rPr lang="hu-HU" dirty="0" smtClean="0">
                <a:latin typeface="Calibri" pitchFamily="34" charset="0"/>
              </a:rPr>
              <a:t>, a doppingellenes tevékenységben részt vevő szervezetekkel való </a:t>
            </a:r>
            <a:r>
              <a:rPr lang="hu-HU" u="sng" dirty="0" smtClean="0">
                <a:latin typeface="Calibri" pitchFamily="34" charset="0"/>
              </a:rPr>
              <a:t>együttműködésre</a:t>
            </a:r>
            <a:r>
              <a:rPr lang="hu-HU" dirty="0" smtClean="0">
                <a:latin typeface="Calibri" pitchFamily="34" charset="0"/>
              </a:rPr>
              <a:t> a doppingellenes tevékenységre vonatkozó szabályokban jártas </a:t>
            </a:r>
            <a:r>
              <a:rPr lang="hu-HU" b="1" u="sng" dirty="0" smtClean="0">
                <a:latin typeface="Calibri" pitchFamily="34" charset="0"/>
              </a:rPr>
              <a:t>kapcsolattartó személyt jelöl ki</a:t>
            </a:r>
            <a:r>
              <a:rPr lang="hu-HU" dirty="0" smtClean="0">
                <a:latin typeface="Calibri" pitchFamily="34" charset="0"/>
              </a:rPr>
              <a:t>,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 startAt="5"/>
            </a:pPr>
            <a:r>
              <a:rPr lang="hu-HU" dirty="0" smtClean="0">
                <a:latin typeface="Calibri" pitchFamily="34" charset="0"/>
              </a:rPr>
              <a:t>minden év </a:t>
            </a:r>
            <a:r>
              <a:rPr lang="hu-HU" u="sng" dirty="0" smtClean="0">
                <a:latin typeface="Calibri" pitchFamily="34" charset="0"/>
              </a:rPr>
              <a:t>január 15-éig megküldi</a:t>
            </a:r>
            <a:r>
              <a:rPr lang="hu-HU" dirty="0" smtClean="0">
                <a:latin typeface="Calibri" pitchFamily="34" charset="0"/>
              </a:rPr>
              <a:t> a HUNADO és - tájékoztatásul - a miniszter részére </a:t>
            </a:r>
            <a:r>
              <a:rPr lang="hu-HU" b="1" u="sng" dirty="0" smtClean="0">
                <a:latin typeface="Calibri" pitchFamily="34" charset="0"/>
              </a:rPr>
              <a:t>az előző évi doppingellenes tevékenységéről készített beszámolóját</a:t>
            </a:r>
            <a:r>
              <a:rPr lang="hu-HU" dirty="0" smtClean="0">
                <a:latin typeface="Calibri" pitchFamily="34" charset="0"/>
              </a:rPr>
              <a:t>.</a:t>
            </a:r>
          </a:p>
        </p:txBody>
      </p:sp>
      <p:sp>
        <p:nvSpPr>
          <p:cNvPr id="21508" name="AutoShape 7"/>
          <p:cNvSpPr>
            <a:spLocks/>
          </p:cNvSpPr>
          <p:nvPr/>
        </p:nvSpPr>
        <p:spPr bwMode="auto">
          <a:xfrm rot="5400000">
            <a:off x="5111874" y="2961134"/>
            <a:ext cx="360362" cy="5616575"/>
          </a:xfrm>
          <a:prstGeom prst="rightBrace">
            <a:avLst>
              <a:gd name="adj1" fmla="val 129883"/>
              <a:gd name="adj2" fmla="val 50000"/>
            </a:avLst>
          </a:prstGeom>
          <a:noFill/>
          <a:ln w="1905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1403350" y="5949950"/>
            <a:ext cx="6624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hu-HU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Nem teljesítés: 	</a:t>
            </a:r>
            <a:r>
              <a:rPr lang="hu-H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SZANKCIÓ </a:t>
            </a:r>
            <a:r>
              <a:rPr lang="hu-HU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ami a támogatás megvonása, felfüggesztése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Ad 5. </a:t>
            </a:r>
            <a:r>
              <a:rPr lang="hu-H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 HUNADO feladatai</a:t>
            </a:r>
            <a:endParaRPr lang="hu-HU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556792"/>
            <a:ext cx="7661275" cy="511175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„klasszikus” NADO feladatok – </a:t>
            </a:r>
            <a:r>
              <a:rPr lang="hu-HU" sz="2800" i="1" dirty="0" smtClean="0">
                <a:latin typeface="Calibri" pitchFamily="34" charset="0"/>
              </a:rPr>
              <a:t>tesztelosztás tervezése, mintavétel, kapcsolódó feladatok </a:t>
            </a:r>
            <a:r>
              <a:rPr lang="hu-HU" sz="2800" dirty="0" smtClean="0">
                <a:latin typeface="Calibri" pitchFamily="34" charset="0"/>
              </a:rPr>
              <a:t>–  továbbá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Ún. egyéb </a:t>
            </a:r>
            <a:r>
              <a:rPr lang="hu-HU" sz="2800" dirty="0" err="1" smtClean="0">
                <a:latin typeface="Calibri" pitchFamily="34" charset="0"/>
              </a:rPr>
              <a:t>NADO-feladatok</a:t>
            </a:r>
            <a:r>
              <a:rPr lang="hu-HU" sz="2800" dirty="0" smtClean="0">
                <a:latin typeface="Calibri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u-HU" sz="2800" b="1" u="sng" dirty="0" smtClean="0">
                <a:latin typeface="Calibri" pitchFamily="34" charset="0"/>
              </a:rPr>
              <a:t>RTP –kör</a:t>
            </a:r>
            <a:r>
              <a:rPr lang="hu-HU" sz="2800" dirty="0" smtClean="0">
                <a:latin typeface="Calibri" pitchFamily="34" charset="0"/>
              </a:rPr>
              <a:t> összeállítása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u-HU" sz="2800" b="1" u="sng" dirty="0" smtClean="0">
                <a:latin typeface="Calibri" pitchFamily="34" charset="0"/>
              </a:rPr>
              <a:t>Tudományos, szakértői, szolgáltató</a:t>
            </a:r>
            <a:r>
              <a:rPr lang="hu-HU" sz="2800" dirty="0" smtClean="0">
                <a:latin typeface="Calibri" pitchFamily="34" charset="0"/>
              </a:rPr>
              <a:t> feladatok: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v"/>
            </a:pPr>
            <a:r>
              <a:rPr lang="hu-HU" sz="2400" i="1" u="sng" dirty="0" smtClean="0">
                <a:latin typeface="Calibri" pitchFamily="34" charset="0"/>
              </a:rPr>
              <a:t>Ajánlások</a:t>
            </a:r>
            <a:r>
              <a:rPr lang="hu-HU" sz="2400" i="1" dirty="0" smtClean="0">
                <a:latin typeface="Calibri" pitchFamily="34" charset="0"/>
              </a:rPr>
              <a:t> a szövetségek felé a szabályzatok megalkotására, módosítására, ezek megvalósulásáról </a:t>
            </a:r>
            <a:r>
              <a:rPr lang="hu-HU" sz="2400" i="1" u="sng" dirty="0" smtClean="0">
                <a:latin typeface="Calibri" pitchFamily="34" charset="0"/>
              </a:rPr>
              <a:t>írásbeli tájékoztatót kérhet</a:t>
            </a:r>
            <a:r>
              <a:rPr lang="hu-HU" sz="2400" i="1" dirty="0" smtClean="0">
                <a:latin typeface="Calibri" pitchFamily="34" charset="0"/>
              </a:rPr>
              <a:t> (adatszolgáltatás KÖTELEZŐ!);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v"/>
            </a:pPr>
            <a:r>
              <a:rPr lang="hu-HU" sz="2400" i="1" dirty="0" smtClean="0">
                <a:latin typeface="Calibri" pitchFamily="34" charset="0"/>
              </a:rPr>
              <a:t>A </a:t>
            </a:r>
            <a:r>
              <a:rPr lang="hu-H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szövetségek </a:t>
            </a:r>
            <a:r>
              <a:rPr lang="hu-HU" sz="24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éves programjának jóváhagyása</a:t>
            </a:r>
            <a:r>
              <a:rPr lang="hu-HU" sz="2400" i="1" dirty="0" smtClean="0">
                <a:latin typeface="Calibri" pitchFamily="34" charset="0"/>
              </a:rPr>
              <a:t>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v"/>
            </a:pPr>
            <a:r>
              <a:rPr lang="hu-HU" sz="2400" i="1" dirty="0" smtClean="0">
                <a:latin typeface="Calibri" pitchFamily="34" charset="0"/>
              </a:rPr>
              <a:t>A doppingellenes tevékenység fejlődésének, nemzetközi gyakorlatának figyelemmel kísérése (</a:t>
            </a:r>
            <a:r>
              <a:rPr lang="hu-HU" sz="2400" i="1" dirty="0" err="1" smtClean="0">
                <a:latin typeface="Calibri" pitchFamily="34" charset="0"/>
              </a:rPr>
              <a:t>best</a:t>
            </a:r>
            <a:r>
              <a:rPr lang="hu-HU" sz="2400" i="1" dirty="0" smtClean="0">
                <a:latin typeface="Calibri" pitchFamily="34" charset="0"/>
              </a:rPr>
              <a:t> </a:t>
            </a:r>
            <a:r>
              <a:rPr lang="hu-HU" sz="2400" i="1" dirty="0" err="1" smtClean="0">
                <a:latin typeface="Calibri" pitchFamily="34" charset="0"/>
              </a:rPr>
              <a:t>practice</a:t>
            </a:r>
            <a:r>
              <a:rPr lang="hu-HU" sz="2400" i="1" dirty="0" smtClean="0">
                <a:latin typeface="Calibri" pitchFamily="34" charset="0"/>
              </a:rPr>
              <a:t>), a szankcionálás </a:t>
            </a:r>
            <a:r>
              <a:rPr lang="hu-HU" sz="2400" i="1" u="sng" dirty="0" smtClean="0">
                <a:latin typeface="Calibri" pitchFamily="34" charset="0"/>
              </a:rPr>
              <a:t>összehangolása</a:t>
            </a:r>
            <a:r>
              <a:rPr lang="hu-HU" sz="2400" i="1" dirty="0" smtClean="0">
                <a:latin typeface="Calibri" pitchFamily="34" charset="0"/>
              </a:rPr>
              <a:t> a </a:t>
            </a:r>
            <a:r>
              <a:rPr lang="hu-HU" sz="2400" i="1" u="sng" dirty="0" smtClean="0">
                <a:latin typeface="Calibri" pitchFamily="34" charset="0"/>
              </a:rPr>
              <a:t>nemzetközi „joggyakorlattal</a:t>
            </a:r>
            <a:r>
              <a:rPr lang="hu-HU" sz="2400" i="1" dirty="0" smtClean="0">
                <a:latin typeface="Calibri" pitchFamily="34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63512"/>
          </a:xfrm>
        </p:spPr>
        <p:txBody>
          <a:bodyPr>
            <a:normAutofit fontScale="90000"/>
          </a:bodyPr>
          <a:lstStyle/>
          <a:p>
            <a:endParaRPr lang="hu-HU" sz="36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404813"/>
            <a:ext cx="7661275" cy="56911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hu-HU" sz="2400" i="1" u="sng" dirty="0" smtClean="0">
                <a:latin typeface="Calibri" pitchFamily="34" charset="0"/>
              </a:rPr>
              <a:t>értékeli</a:t>
            </a:r>
            <a:r>
              <a:rPr lang="hu-HU" sz="2000" i="1" dirty="0" smtClean="0">
                <a:latin typeface="Calibri" pitchFamily="34" charset="0"/>
              </a:rPr>
              <a:t> a szövetségek és a </a:t>
            </a:r>
            <a:r>
              <a:rPr lang="hu-HU" sz="2000" i="1" dirty="0" err="1" smtClean="0">
                <a:latin typeface="Calibri" pitchFamily="34" charset="0"/>
              </a:rPr>
              <a:t>sportköztestületek</a:t>
            </a:r>
            <a:r>
              <a:rPr lang="hu-HU" sz="2000" i="1" dirty="0" smtClean="0">
                <a:latin typeface="Calibri" pitchFamily="34" charset="0"/>
              </a:rPr>
              <a:t> dopping-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hu-HU" sz="2000" i="1" dirty="0" smtClean="0">
                <a:latin typeface="Calibri" pitchFamily="34" charset="0"/>
              </a:rPr>
              <a:t>ellenes </a:t>
            </a:r>
            <a:r>
              <a:rPr lang="hu-HU" sz="2400" i="1" u="sng" dirty="0" smtClean="0">
                <a:latin typeface="Calibri" pitchFamily="34" charset="0"/>
              </a:rPr>
              <a:t>tevékenységét</a:t>
            </a:r>
            <a:r>
              <a:rPr lang="hu-HU" sz="2000" i="1" dirty="0" smtClean="0">
                <a:latin typeface="Calibri" pitchFamily="34" charset="0"/>
              </a:rPr>
              <a:t>,</a:t>
            </a:r>
            <a:br>
              <a:rPr lang="hu-HU" sz="2000" i="1" dirty="0" smtClean="0">
                <a:latin typeface="Calibri" pitchFamily="34" charset="0"/>
              </a:rPr>
            </a:br>
            <a:r>
              <a:rPr lang="hu-HU" sz="2000" i="1" dirty="0" smtClean="0">
                <a:latin typeface="Calibri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hu-HU" sz="2400" i="1" u="sng" dirty="0" smtClean="0">
                <a:latin typeface="Calibri" pitchFamily="34" charset="0"/>
              </a:rPr>
              <a:t>javaslatokat fogalmaz meg</a:t>
            </a:r>
            <a:r>
              <a:rPr lang="hu-HU" sz="2000" i="1" dirty="0" smtClean="0">
                <a:latin typeface="Calibri" pitchFamily="34" charset="0"/>
              </a:rPr>
              <a:t> fejlesztésükre, kiegészítésükre, módosításukra, különös figyelemmel a jogszabályokkal és a nemzetközi követelményekkel való összhang biztosítására.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hu-HU" sz="2400" dirty="0" smtClean="0">
                <a:latin typeface="Calibri" pitchFamily="34" charset="0"/>
              </a:rPr>
              <a:t>Feladata a </a:t>
            </a:r>
            <a:r>
              <a:rPr lang="hu-HU" sz="2400" u="sng" dirty="0" smtClean="0">
                <a:latin typeface="Calibri" pitchFamily="34" charset="0"/>
              </a:rPr>
              <a:t>TUE Bizottság működtetése</a:t>
            </a:r>
            <a:r>
              <a:rPr lang="hu-HU" sz="2400" dirty="0" smtClean="0">
                <a:latin typeface="Calibri" pitchFamily="34" charset="0"/>
              </a:rPr>
              <a:t>, adminisztratív feltételeinek biztosítása.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hu-HU" sz="2400" dirty="0" smtClean="0">
                <a:latin typeface="Calibri" pitchFamily="34" charset="0"/>
              </a:rPr>
              <a:t>A </a:t>
            </a:r>
            <a:r>
              <a:rPr lang="hu-HU" sz="2400" u="sng" dirty="0" smtClean="0">
                <a:latin typeface="Calibri" pitchFamily="34" charset="0"/>
              </a:rPr>
              <a:t>doppingbizottság és </a:t>
            </a:r>
            <a:r>
              <a:rPr lang="hu-HU" sz="2400" u="sng" dirty="0" err="1" smtClean="0">
                <a:latin typeface="Calibri" pitchFamily="34" charset="0"/>
              </a:rPr>
              <a:t>-fellebbviteli</a:t>
            </a:r>
            <a:r>
              <a:rPr lang="hu-HU" sz="2400" u="sng" dirty="0" smtClean="0">
                <a:latin typeface="Calibri" pitchFamily="34" charset="0"/>
              </a:rPr>
              <a:t> bizottság működési kereteit biztosítja</a:t>
            </a:r>
            <a:r>
              <a:rPr lang="hu-HU" sz="2400" dirty="0" smtClean="0">
                <a:latin typeface="Calibri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hu-HU" sz="2400" dirty="0" smtClean="0">
                <a:latin typeface="Calibri" pitchFamily="34" charset="0"/>
              </a:rPr>
              <a:t>Ellátja a </a:t>
            </a:r>
            <a:r>
              <a:rPr lang="hu-HU" sz="2400" u="sng" dirty="0" smtClean="0">
                <a:latin typeface="Calibri" pitchFamily="34" charset="0"/>
              </a:rPr>
              <a:t>közbeszerzési keretszerződés</a:t>
            </a:r>
            <a:r>
              <a:rPr lang="hu-HU" sz="2400" dirty="0" smtClean="0">
                <a:latin typeface="Calibri" pitchFamily="34" charset="0"/>
              </a:rPr>
              <a:t> szerinti egyéb feladatokat.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hu-HU" sz="2400" b="1" i="1" u="sng" dirty="0" smtClean="0">
                <a:solidFill>
                  <a:srgbClr val="FF0000"/>
                </a:solidFill>
                <a:latin typeface="Calibri" pitchFamily="34" charset="0"/>
              </a:rPr>
              <a:t>Új elem:</a:t>
            </a:r>
            <a:r>
              <a:rPr lang="hu-HU" sz="2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hu-HU" sz="2400" dirty="0" smtClean="0">
                <a:latin typeface="Calibri" pitchFamily="34" charset="0"/>
              </a:rPr>
              <a:t>Biológiai Útlevél Bizottság működtetése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endParaRPr lang="hu-HU" sz="2400" dirty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hu-HU" sz="2400" dirty="0" smtClean="0">
                <a:latin typeface="Calibri" pitchFamily="34" charset="0"/>
              </a:rPr>
              <a:t> </a:t>
            </a:r>
          </a:p>
        </p:txBody>
      </p:sp>
      <p:sp>
        <p:nvSpPr>
          <p:cNvPr id="2" name="Téglalap 1"/>
          <p:cNvSpPr/>
          <p:nvPr/>
        </p:nvSpPr>
        <p:spPr>
          <a:xfrm>
            <a:off x="1475656" y="4653136"/>
            <a:ext cx="626469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1475656" y="5517232"/>
            <a:ext cx="6264696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i="1" u="sng" dirty="0" smtClean="0">
                <a:solidFill>
                  <a:srgbClr val="FF0000"/>
                </a:solidFill>
              </a:rPr>
              <a:t>Új elem: </a:t>
            </a:r>
            <a:r>
              <a:rPr lang="hu-HU" dirty="0" smtClean="0"/>
              <a:t>A </a:t>
            </a:r>
            <a:r>
              <a:rPr lang="hu-HU" dirty="0"/>
              <a:t>doppingellenőr a HUNADO logóját tartalmazó jelvényt és formaruhát visel, továbbá a HUNADO által kiadott és sorszámmal ellátott igazolvánnyal igazolja magát.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955675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  <a:latin typeface="Calibri" pitchFamily="34" charset="0"/>
              </a:rPr>
              <a:t>Ad 6. </a:t>
            </a:r>
            <a:r>
              <a:rPr lang="hu-H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 TUE Bizottság</a:t>
            </a:r>
            <a:endParaRPr lang="hu-HU" sz="36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600" y="2060848"/>
            <a:ext cx="7661275" cy="391703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600" dirty="0" smtClean="0">
                <a:latin typeface="Calibri" pitchFamily="34" charset="0"/>
              </a:rPr>
              <a:t>Szervezetileg a </a:t>
            </a:r>
            <a:r>
              <a:rPr lang="hu-HU" sz="2600" dirty="0" err="1" smtClean="0">
                <a:latin typeface="Calibri" pitchFamily="34" charset="0"/>
              </a:rPr>
              <a:t>HUNADO-hoz</a:t>
            </a:r>
            <a:r>
              <a:rPr lang="hu-HU" sz="2600" dirty="0" smtClean="0">
                <a:latin typeface="Calibri" pitchFamily="34" charset="0"/>
              </a:rPr>
              <a:t> tartozik, de deklaráltan </a:t>
            </a:r>
            <a:r>
              <a:rPr lang="hu-HU" sz="2600" u="sng" dirty="0" smtClean="0">
                <a:latin typeface="Calibri" pitchFamily="34" charset="0"/>
              </a:rPr>
              <a:t>független</a:t>
            </a:r>
            <a:r>
              <a:rPr lang="hu-HU" sz="2600" dirty="0" smtClean="0">
                <a:latin typeface="Calibri" pitchFamily="34" charset="0"/>
              </a:rPr>
              <a:t>;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600" dirty="0" smtClean="0">
                <a:latin typeface="Calibri" pitchFamily="34" charset="0"/>
              </a:rPr>
              <a:t>A tiltó lista változása miatt </a:t>
            </a:r>
            <a:r>
              <a:rPr lang="hu-HU" sz="2600" b="1" u="sng" dirty="0" smtClean="0">
                <a:latin typeface="Calibri" pitchFamily="34" charset="0"/>
              </a:rPr>
              <a:t>változik a TUE kérelmek volumene</a:t>
            </a:r>
            <a:r>
              <a:rPr lang="hu-HU" sz="2600" dirty="0" smtClean="0">
                <a:latin typeface="Calibri" pitchFamily="34" charset="0"/>
              </a:rPr>
              <a:t>, A TUEC </a:t>
            </a:r>
            <a:r>
              <a:rPr lang="hu-HU" sz="2600" u="sng" dirty="0" smtClean="0">
                <a:latin typeface="Calibri" pitchFamily="34" charset="0"/>
              </a:rPr>
              <a:t>csak az </a:t>
            </a:r>
            <a:r>
              <a:rPr lang="hu-HU" sz="2600" u="sng" dirty="0" err="1" smtClean="0">
                <a:latin typeface="Calibri" pitchFamily="34" charset="0"/>
              </a:rPr>
              <a:t>RTP-tagok</a:t>
            </a:r>
            <a:r>
              <a:rPr lang="hu-HU" sz="2600" u="sng" dirty="0" smtClean="0">
                <a:latin typeface="Calibri" pitchFamily="34" charset="0"/>
              </a:rPr>
              <a:t> TUE kérelmeiről dönt</a:t>
            </a:r>
            <a:r>
              <a:rPr lang="hu-HU" sz="2600" dirty="0" smtClean="0">
                <a:latin typeface="Calibri" pitchFamily="34" charset="0"/>
              </a:rPr>
              <a:t>! (</a:t>
            </a:r>
            <a:r>
              <a:rPr lang="hu-HU" sz="2600" b="1" dirty="0" smtClean="0">
                <a:solidFill>
                  <a:srgbClr val="FF6600"/>
                </a:solidFill>
                <a:latin typeface="Calibri" pitchFamily="34" charset="0"/>
              </a:rPr>
              <a:t>Többieknél háziorvosi igazolás </a:t>
            </a:r>
            <a:r>
              <a:rPr lang="hu-HU" sz="2600" dirty="0" smtClean="0">
                <a:latin typeface="Calibri" pitchFamily="34" charset="0"/>
              </a:rPr>
              <a:t>is elég!)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600" dirty="0" smtClean="0">
                <a:latin typeface="Calibri" pitchFamily="34" charset="0"/>
              </a:rPr>
              <a:t>Szigorú összeférhetetlenség, és bármely másik doppingellenes szinten a feladat-ellátás tilalma!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7343728" cy="990600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chemeClr val="tx1"/>
                </a:solidFill>
                <a:latin typeface="Calibri" pitchFamily="34" charset="0"/>
              </a:rPr>
              <a:t>Ad 7. </a:t>
            </a:r>
            <a:r>
              <a:rPr lang="hu-H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 doppingbizottság és </a:t>
            </a:r>
            <a:br>
              <a:rPr lang="hu-H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hu-H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 dopping fellebbviteli bizottság </a:t>
            </a:r>
            <a:endParaRPr lang="hu-HU" sz="24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557338"/>
            <a:ext cx="7661275" cy="4538662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hu-HU" sz="2800" dirty="0" smtClean="0">
                <a:latin typeface="Calibri" pitchFamily="34" charset="0"/>
              </a:rPr>
              <a:t>A bizottság összetétele során </a:t>
            </a:r>
            <a:r>
              <a:rPr 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alapvető cél: érdekellentétek feloldása</a:t>
            </a:r>
            <a:r>
              <a:rPr lang="hu-HU" sz="2800" dirty="0" smtClean="0">
                <a:latin typeface="Calibri" pitchFamily="34" charset="0"/>
              </a:rPr>
              <a:t> (</a:t>
            </a:r>
            <a:r>
              <a:rPr lang="hu-HU" sz="2800" dirty="0" err="1" smtClean="0">
                <a:latin typeface="Calibri" pitchFamily="34" charset="0"/>
              </a:rPr>
              <a:t>conflict</a:t>
            </a:r>
            <a:r>
              <a:rPr lang="hu-HU" sz="2800" dirty="0" smtClean="0">
                <a:latin typeface="Calibri" pitchFamily="34" charset="0"/>
              </a:rPr>
              <a:t> of interest)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u-HU" sz="2800" dirty="0" smtClean="0">
                <a:latin typeface="Calibri" pitchFamily="34" charset="0"/>
              </a:rPr>
              <a:t>A WADA kötelező átvétellel terhelt alapelve szerint a korábbi szabályozás szerinti rendszer (ahol </a:t>
            </a:r>
            <a:r>
              <a:rPr lang="hu-HU" sz="2800" i="1" dirty="0" smtClean="0">
                <a:latin typeface="Calibri" pitchFamily="34" charset="0"/>
              </a:rPr>
              <a:t>az eljárás eredményét tekintve egyébként is </a:t>
            </a:r>
            <a:r>
              <a:rPr lang="hu-HU" sz="2800" i="1" u="sng" dirty="0" smtClean="0">
                <a:latin typeface="Calibri" pitchFamily="34" charset="0"/>
              </a:rPr>
              <a:t>érintett szövetség</a:t>
            </a:r>
            <a:r>
              <a:rPr lang="hu-HU" sz="2800" u="sng" dirty="0" smtClean="0">
                <a:latin typeface="Calibri" pitchFamily="34" charset="0"/>
              </a:rPr>
              <a:t> </a:t>
            </a:r>
            <a:r>
              <a:rPr lang="hu-HU" sz="2800" dirty="0" smtClean="0">
                <a:latin typeface="Calibri" pitchFamily="34" charset="0"/>
              </a:rPr>
              <a:t>az, aki az eljárást </a:t>
            </a:r>
            <a:r>
              <a:rPr lang="hu-HU" sz="2800" i="1" u="sng" dirty="0" smtClean="0">
                <a:latin typeface="Calibri" pitchFamily="34" charset="0"/>
              </a:rPr>
              <a:t>kizárólagosan</a:t>
            </a:r>
            <a:r>
              <a:rPr lang="hu-HU" sz="2800" dirty="0" smtClean="0">
                <a:latin typeface="Calibri" pitchFamily="34" charset="0"/>
              </a:rPr>
              <a:t> lefolytatja és a szankciókat alkalmazza) </a:t>
            </a:r>
            <a:r>
              <a:rPr lang="hu-HU" sz="2800" i="1" dirty="0" smtClean="0">
                <a:latin typeface="Calibri" pitchFamily="34" charset="0"/>
              </a:rPr>
              <a:t>nem felelt meg ennek az alapelvi rendelkezésnek, ezért 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V="1">
            <a:off x="4932363" y="5373216"/>
            <a:ext cx="719757" cy="472"/>
          </a:xfrm>
          <a:prstGeom prst="line">
            <a:avLst/>
          </a:prstGeom>
          <a:noFill/>
          <a:ln w="50800" cap="sq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1331640" y="5517232"/>
            <a:ext cx="66246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sz="2000" b="1" dirty="0">
                <a:latin typeface="Calibri" pitchFamily="34" charset="0"/>
              </a:rPr>
              <a:t>A doppingfegyelmi eljárás lefolytatása a </a:t>
            </a:r>
            <a:r>
              <a:rPr lang="hu-H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FÜGGETLEN</a:t>
            </a:r>
            <a:r>
              <a:rPr lang="hu-H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hu-H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doppingbizottsághoz</a:t>
            </a:r>
            <a:r>
              <a:rPr lang="hu-HU" sz="2000" b="1" dirty="0" smtClean="0">
                <a:latin typeface="Calibri" pitchFamily="34" charset="0"/>
              </a:rPr>
              <a:t> </a:t>
            </a:r>
            <a:r>
              <a:rPr lang="hu-HU" sz="2000" b="1" dirty="0">
                <a:latin typeface="Calibri" pitchFamily="34" charset="0"/>
              </a:rPr>
              <a:t>kerül, a HUNADO az igazgatási </a:t>
            </a:r>
            <a:r>
              <a:rPr lang="hu-HU" sz="2000" b="1" dirty="0" smtClean="0">
                <a:latin typeface="Calibri" pitchFamily="34" charset="0"/>
              </a:rPr>
              <a:t>hátteret is </a:t>
            </a:r>
            <a:r>
              <a:rPr lang="hu-HU" sz="2000" b="1" dirty="0">
                <a:latin typeface="Calibri" pitchFamily="34" charset="0"/>
              </a:rPr>
              <a:t>biztosítja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63512"/>
          </a:xfrm>
        </p:spPr>
        <p:txBody>
          <a:bodyPr>
            <a:normAutofit fontScale="90000"/>
          </a:bodyPr>
          <a:lstStyle/>
          <a:p>
            <a:endParaRPr lang="hu-HU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8" y="404664"/>
            <a:ext cx="7661275" cy="5762625"/>
          </a:xfrm>
        </p:spPr>
        <p:txBody>
          <a:bodyPr/>
          <a:lstStyle/>
          <a:p>
            <a:pPr marL="609600" indent="-609600" algn="ctr">
              <a:buFont typeface="Wingdings" pitchFamily="2" charset="2"/>
              <a:buChar char="Ø"/>
            </a:pPr>
            <a:r>
              <a:rPr lang="hu-H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 doppingbizottság működésének jellemzői: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hu-HU" sz="2000" dirty="0" smtClean="0">
              <a:latin typeface="Calibri" pitchFamily="34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endParaRPr lang="hu-HU" sz="2000" dirty="0" smtClean="0">
              <a:latin typeface="Calibri" pitchFamily="34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hu-HU" sz="2000" dirty="0" smtClean="0">
                <a:latin typeface="Calibri" pitchFamily="34" charset="0"/>
              </a:rPr>
              <a:t>a doppingeljárások előkészítésével kapcsolatos ügyviteli, titkársági feladatok ellátását és az ezzel összefüggő költségeket a HUNADO biztosítja;</a:t>
            </a:r>
            <a:endParaRPr lang="hu-HU" dirty="0" smtClean="0">
              <a:latin typeface="Calibri" pitchFamily="34" charset="0"/>
            </a:endParaRPr>
          </a:p>
          <a:p>
            <a:pPr marL="609600" indent="-609600" algn="ctr">
              <a:buFont typeface="+mj-lt"/>
              <a:buAutoNum type="arabicPeriod"/>
            </a:pPr>
            <a:r>
              <a:rPr lang="hu-HU" dirty="0" smtClean="0">
                <a:latin typeface="Calibri" pitchFamily="34" charset="0"/>
              </a:rPr>
              <a:t>3 tagú</a:t>
            </a:r>
          </a:p>
        </p:txBody>
      </p:sp>
      <p:sp>
        <p:nvSpPr>
          <p:cNvPr id="26628" name="Line 7"/>
          <p:cNvSpPr>
            <a:spLocks noChangeShapeType="1"/>
          </p:cNvSpPr>
          <p:nvPr/>
        </p:nvSpPr>
        <p:spPr bwMode="auto">
          <a:xfrm flipH="1">
            <a:off x="3419475" y="3141663"/>
            <a:ext cx="1296988" cy="358775"/>
          </a:xfrm>
          <a:prstGeom prst="line">
            <a:avLst/>
          </a:prstGeom>
          <a:noFill/>
          <a:ln w="50800" cap="sq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629" name="Line 8"/>
          <p:cNvSpPr>
            <a:spLocks noChangeShapeType="1"/>
          </p:cNvSpPr>
          <p:nvPr/>
        </p:nvSpPr>
        <p:spPr bwMode="auto">
          <a:xfrm>
            <a:off x="4716463" y="3141663"/>
            <a:ext cx="0" cy="358775"/>
          </a:xfrm>
          <a:prstGeom prst="line">
            <a:avLst/>
          </a:prstGeom>
          <a:noFill/>
          <a:ln w="50800" cap="sq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>
            <a:off x="4716462" y="3141663"/>
            <a:ext cx="1439713" cy="358775"/>
          </a:xfrm>
          <a:prstGeom prst="line">
            <a:avLst/>
          </a:prstGeom>
          <a:noFill/>
          <a:ln w="50800" cap="sq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3562772" y="3566651"/>
            <a:ext cx="2377379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>
                <a:latin typeface="Calibri" pitchFamily="34" charset="0"/>
              </a:rPr>
              <a:t>Szövetség </a:t>
            </a:r>
            <a:r>
              <a:rPr lang="hu-HU" b="1" dirty="0" smtClean="0">
                <a:latin typeface="Calibri" pitchFamily="34" charset="0"/>
              </a:rPr>
              <a:t>delegáltja</a:t>
            </a:r>
          </a:p>
          <a:p>
            <a:pPr>
              <a:spcBef>
                <a:spcPct val="50000"/>
              </a:spcBef>
            </a:pPr>
            <a:r>
              <a:rPr lang="hu-HU" dirty="0" smtClean="0">
                <a:latin typeface="Calibri" pitchFamily="34" charset="0"/>
              </a:rPr>
              <a:t>(egyben </a:t>
            </a:r>
            <a:r>
              <a:rPr lang="hu-HU" dirty="0">
                <a:latin typeface="Calibri" pitchFamily="34" charset="0"/>
              </a:rPr>
              <a:t>a bizottság elnöke)</a:t>
            </a:r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1619672" y="3734133"/>
            <a:ext cx="1943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 dirty="0">
                <a:latin typeface="Calibri" pitchFamily="34" charset="0"/>
              </a:rPr>
              <a:t>HUNADO megbízott</a:t>
            </a:r>
            <a:r>
              <a:rPr lang="hu-HU" sz="1600" dirty="0">
                <a:latin typeface="Calibri" pitchFamily="34" charset="0"/>
              </a:rPr>
              <a:t> (állandó tag)</a:t>
            </a:r>
          </a:p>
        </p:txBody>
      </p:sp>
      <p:sp>
        <p:nvSpPr>
          <p:cNvPr id="26633" name="Text Box 12"/>
          <p:cNvSpPr txBox="1">
            <a:spLocks noChangeArrowheads="1"/>
          </p:cNvSpPr>
          <p:nvPr/>
        </p:nvSpPr>
        <p:spPr bwMode="auto">
          <a:xfrm>
            <a:off x="5724525" y="3716338"/>
            <a:ext cx="2735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 smtClean="0">
                <a:latin typeface="Calibri" pitchFamily="34" charset="0"/>
              </a:rPr>
              <a:t>MOB </a:t>
            </a:r>
            <a:r>
              <a:rPr lang="hu-HU" i="1" dirty="0" smtClean="0">
                <a:latin typeface="Calibri" pitchFamily="34" charset="0"/>
              </a:rPr>
              <a:t>(1-1 fő 4 </a:t>
            </a:r>
            <a:r>
              <a:rPr lang="hu-HU" i="1" dirty="0">
                <a:latin typeface="Calibri" pitchFamily="34" charset="0"/>
              </a:rPr>
              <a:t>évre)</a:t>
            </a:r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971549" y="4725144"/>
            <a:ext cx="77771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1"/>
              </a:buClr>
              <a:buFontTx/>
              <a:buAutoNum type="arabicPeriod" startAt="3"/>
            </a:pPr>
            <a:r>
              <a:rPr lang="hu-HU" sz="2000" dirty="0">
                <a:latin typeface="Calibri" pitchFamily="34" charset="0"/>
              </a:rPr>
              <a:t>Dopping fellebbviteli bizottságra a fentiek irányadók</a:t>
            </a:r>
          </a:p>
          <a:p>
            <a:pPr marL="342900" indent="-342900">
              <a:spcBef>
                <a:spcPct val="50000"/>
              </a:spcBef>
              <a:buClr>
                <a:schemeClr val="accent1"/>
              </a:buClr>
              <a:buFontTx/>
              <a:buAutoNum type="arabicPeriod" startAt="3"/>
            </a:pPr>
            <a:r>
              <a:rPr lang="hu-HU" sz="2000" u="sng" dirty="0">
                <a:latin typeface="Calibri" pitchFamily="34" charset="0"/>
              </a:rPr>
              <a:t>Szigorú összeférhetetlenség</a:t>
            </a:r>
            <a:r>
              <a:rPr lang="hu-HU" sz="2000" dirty="0">
                <a:latin typeface="Calibri" pitchFamily="34" charset="0"/>
              </a:rPr>
              <a:t> (pl. aki doppingvétséget követett el, nem hívható be!)</a:t>
            </a:r>
          </a:p>
          <a:p>
            <a:pPr marL="342900" indent="-342900">
              <a:spcBef>
                <a:spcPct val="50000"/>
              </a:spcBef>
              <a:buClr>
                <a:schemeClr val="accent1"/>
              </a:buClr>
              <a:buFontTx/>
              <a:buAutoNum type="arabicPeriod" startAt="3"/>
            </a:pPr>
            <a:r>
              <a:rPr lang="hu-HU" sz="2000" u="sng" dirty="0">
                <a:latin typeface="Calibri" pitchFamily="34" charset="0"/>
              </a:rPr>
              <a:t>Az eljárás a </a:t>
            </a:r>
            <a:r>
              <a:rPr lang="hu-HU" sz="2000" b="1" u="sng" dirty="0">
                <a:latin typeface="Calibri" pitchFamily="34" charset="0"/>
              </a:rPr>
              <a:t>szövetségi </a:t>
            </a:r>
            <a:r>
              <a:rPr lang="hu-HU" sz="2000" b="1" u="sng" dirty="0" smtClean="0">
                <a:latin typeface="Calibri" pitchFamily="34" charset="0"/>
              </a:rPr>
              <a:t>doppingszabályzaton, sportfegyelmi szabályzatokon </a:t>
            </a:r>
            <a:r>
              <a:rPr lang="hu-HU" sz="2000" b="1" u="sng" dirty="0">
                <a:latin typeface="Calibri" pitchFamily="34" charset="0"/>
              </a:rPr>
              <a:t>és a </a:t>
            </a:r>
            <a:r>
              <a:rPr lang="hu-HU" sz="2000" b="1" u="sng" dirty="0" err="1">
                <a:latin typeface="Calibri" pitchFamily="34" charset="0"/>
              </a:rPr>
              <a:t>jsz-okon</a:t>
            </a:r>
            <a:r>
              <a:rPr lang="hu-HU" sz="2000" b="1" u="sng" dirty="0">
                <a:latin typeface="Calibri" pitchFamily="34" charset="0"/>
              </a:rPr>
              <a:t>, </a:t>
            </a:r>
            <a:r>
              <a:rPr lang="hu-HU" sz="2000" b="1" u="sng" dirty="0" err="1" smtClean="0">
                <a:latin typeface="Calibri" pitchFamily="34" charset="0"/>
              </a:rPr>
              <a:t>IS-eken</a:t>
            </a:r>
            <a:r>
              <a:rPr lang="hu-HU" sz="2000" b="1" u="sng" dirty="0" smtClean="0">
                <a:latin typeface="Calibri" pitchFamily="34" charset="0"/>
              </a:rPr>
              <a:t> </a:t>
            </a:r>
            <a:r>
              <a:rPr lang="hu-HU" sz="2000" b="1" u="sng" dirty="0">
                <a:latin typeface="Calibri" pitchFamily="34" charset="0"/>
              </a:rPr>
              <a:t>alapul</a:t>
            </a:r>
            <a:r>
              <a:rPr lang="hu-HU" sz="20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811212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Ad 8. </a:t>
            </a:r>
            <a:r>
              <a:rPr lang="hu-H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Közös rendelkezések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916832"/>
            <a:ext cx="7661275" cy="43211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u-HU" sz="2800" dirty="0" smtClean="0">
                <a:latin typeface="Calibri" pitchFamily="34" charset="0"/>
              </a:rPr>
              <a:t>A Nemzetközi Doppingellenes Szabályzat </a:t>
            </a:r>
            <a:r>
              <a:rPr lang="hu-H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aláíróinak és tagszervezeteinek a WADA Szabályzatot</a:t>
            </a:r>
            <a:r>
              <a:rPr lang="hu-HU" sz="28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u-HU" sz="2800" dirty="0" smtClean="0">
                <a:latin typeface="Calibri" pitchFamily="34" charset="0"/>
              </a:rPr>
              <a:t>doppingellenes szabályzatban </a:t>
            </a:r>
            <a:r>
              <a:rPr lang="hu-H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alkalmazniuk kell</a:t>
            </a:r>
            <a:r>
              <a:rPr lang="hu-HU" sz="2800" dirty="0" smtClean="0">
                <a:latin typeface="Calibri" pitchFamily="34" charset="0"/>
              </a:rPr>
              <a:t>, </a:t>
            </a:r>
            <a:r>
              <a:rPr lang="hu-HU" sz="2800" i="1" dirty="0" smtClean="0">
                <a:latin typeface="Calibri" pitchFamily="34" charset="0"/>
              </a:rPr>
              <a:t>különös figyelemmel a 23. Cikk 2.2 pontjában és a nemzetközi követelményekben foglaltakra</a:t>
            </a:r>
            <a:r>
              <a:rPr lang="hu-HU" sz="2800" dirty="0" smtClean="0">
                <a:latin typeface="Calibri" pitchFamily="34" charset="0"/>
              </a:rPr>
              <a:t>!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hu-HU" sz="28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u-HU" sz="2800" dirty="0" smtClean="0">
                <a:latin typeface="Calibri" pitchFamily="34" charset="0"/>
              </a:rPr>
              <a:t>Tehát </a:t>
            </a:r>
            <a:r>
              <a:rPr lang="hu-H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 WADAC kötelező átvétellel terhelt elemei akkor is szabályzati szinten átemelendők, ha azok nem részei a rendeletnek</a:t>
            </a:r>
            <a:r>
              <a:rPr lang="hu-HU" sz="2800" dirty="0" smtClean="0">
                <a:latin typeface="Calibri" pitchFamily="34" charset="0"/>
              </a:rPr>
              <a:t> (pl.: </a:t>
            </a:r>
            <a:r>
              <a:rPr lang="hu-HU" sz="2800" dirty="0" err="1" smtClean="0">
                <a:latin typeface="Calibri" pitchFamily="34" charset="0"/>
              </a:rPr>
              <a:t>RTP-szintű</a:t>
            </a:r>
            <a:r>
              <a:rPr lang="hu-HU" sz="2800" dirty="0" smtClean="0">
                <a:latin typeface="Calibri" pitchFamily="34" charset="0"/>
              </a:rPr>
              <a:t> sportolók fellebbezése)!!!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>
                <a:solidFill>
                  <a:schemeClr val="tx1"/>
                </a:solidFill>
                <a:latin typeface="Calibri" pitchFamily="34" charset="0"/>
              </a:rPr>
              <a:t>MIT IS KELL A LEGKOMOLYABBAN VENNI?!</a:t>
            </a:r>
            <a:endParaRPr lang="hu-HU" sz="3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4495800"/>
          </a:xfrm>
        </p:spPr>
        <p:txBody>
          <a:bodyPr>
            <a:noAutofit/>
          </a:bodyPr>
          <a:lstStyle/>
          <a:p>
            <a:r>
              <a:rPr lang="hu-HU" sz="1800" dirty="0" smtClean="0">
                <a:latin typeface="Calibri" pitchFamily="34" charset="0"/>
              </a:rPr>
              <a:t> 1. cikk (A dopping meghatározása)</a:t>
            </a:r>
          </a:p>
          <a:p>
            <a:r>
              <a:rPr lang="hu-HU" sz="1800" dirty="0" smtClean="0">
                <a:latin typeface="Calibri" pitchFamily="34" charset="0"/>
              </a:rPr>
              <a:t> 2. cikk (A doppingellenes szabályok megsértése)</a:t>
            </a:r>
          </a:p>
          <a:p>
            <a:r>
              <a:rPr lang="hu-HU" sz="1800" dirty="0" smtClean="0">
                <a:latin typeface="Calibri" pitchFamily="34" charset="0"/>
              </a:rPr>
              <a:t> 3. cikk (A dopping bizonyítéka)</a:t>
            </a:r>
          </a:p>
          <a:p>
            <a:r>
              <a:rPr lang="hu-HU" sz="1800" dirty="0" smtClean="0">
                <a:latin typeface="Calibri" pitchFamily="34" charset="0"/>
              </a:rPr>
              <a:t> 4.2.2. cikk (Meghatározott anyagok)</a:t>
            </a:r>
          </a:p>
          <a:p>
            <a:r>
              <a:rPr lang="hu-HU" sz="1800" dirty="0" smtClean="0">
                <a:latin typeface="Calibri" pitchFamily="34" charset="0"/>
              </a:rPr>
              <a:t> 4.3.3. cikk (</a:t>
            </a:r>
            <a:r>
              <a:rPr lang="hu-HU" sz="1800" i="1" dirty="0" smtClean="0">
                <a:latin typeface="Calibri" pitchFamily="34" charset="0"/>
              </a:rPr>
              <a:t>A tiltó lista WADA által történő meghatározása) – </a:t>
            </a:r>
            <a:r>
              <a:rPr lang="hu-HU" sz="1800" i="1" dirty="0" err="1" smtClean="0">
                <a:latin typeface="Calibri" pitchFamily="34" charset="0"/>
              </a:rPr>
              <a:t>Btk-s</a:t>
            </a:r>
            <a:r>
              <a:rPr lang="hu-HU" sz="1800" i="1" dirty="0" smtClean="0">
                <a:latin typeface="Calibri" pitchFamily="34" charset="0"/>
              </a:rPr>
              <a:t> jelentőség!!</a:t>
            </a:r>
          </a:p>
          <a:p>
            <a:r>
              <a:rPr lang="hu-HU" sz="1800" dirty="0" smtClean="0">
                <a:latin typeface="Calibri" pitchFamily="34" charset="0"/>
              </a:rPr>
              <a:t> 7.</a:t>
            </a:r>
            <a:r>
              <a:rPr lang="hu-HU" sz="1800" dirty="0" smtClean="0">
                <a:solidFill>
                  <a:srgbClr val="FF0000"/>
                </a:solidFill>
                <a:latin typeface="Calibri" pitchFamily="34" charset="0"/>
              </a:rPr>
              <a:t>11. </a:t>
            </a:r>
            <a:r>
              <a:rPr lang="hu-HU" sz="1800" dirty="0" smtClean="0">
                <a:latin typeface="Calibri" pitchFamily="34" charset="0"/>
              </a:rPr>
              <a:t>cikk (A sporttól való visszavonulás)</a:t>
            </a:r>
          </a:p>
          <a:p>
            <a:r>
              <a:rPr lang="hu-HU" sz="1800" dirty="0" smtClean="0">
                <a:latin typeface="Calibri" pitchFamily="34" charset="0"/>
              </a:rPr>
              <a:t> 9. cikk (Egyéni eredmények automatikus </a:t>
            </a:r>
            <a:r>
              <a:rPr lang="hu-HU" sz="1800" i="1" dirty="0" smtClean="0">
                <a:latin typeface="Calibri" pitchFamily="34" charset="0"/>
              </a:rPr>
              <a:t>érvénytelenítése)</a:t>
            </a:r>
          </a:p>
          <a:p>
            <a:r>
              <a:rPr lang="hu-HU" sz="1800" dirty="0" smtClean="0">
                <a:latin typeface="Calibri" pitchFamily="34" charset="0"/>
              </a:rPr>
              <a:t> 10. cikk (Egyéni szankciók)</a:t>
            </a:r>
          </a:p>
          <a:p>
            <a:r>
              <a:rPr lang="hu-HU" sz="1800" dirty="0" smtClean="0">
                <a:latin typeface="Calibri" pitchFamily="34" charset="0"/>
              </a:rPr>
              <a:t> 11. cikk (Csapatokat érintő </a:t>
            </a:r>
            <a:r>
              <a:rPr lang="hu-HU" sz="1800" i="1" dirty="0" smtClean="0">
                <a:latin typeface="Calibri" pitchFamily="34" charset="0"/>
              </a:rPr>
              <a:t>következmények)</a:t>
            </a:r>
          </a:p>
          <a:p>
            <a:r>
              <a:rPr lang="hu-HU" sz="1800" dirty="0" smtClean="0">
                <a:latin typeface="Calibri" pitchFamily="34" charset="0"/>
              </a:rPr>
              <a:t> 13. cikk (Fellebbezések) a 13.2.2 és </a:t>
            </a:r>
            <a:r>
              <a:rPr lang="hu-HU" sz="1800" dirty="0" smtClean="0">
                <a:solidFill>
                  <a:srgbClr val="FF0000"/>
                </a:solidFill>
                <a:latin typeface="Calibri" pitchFamily="34" charset="0"/>
              </a:rPr>
              <a:t>13.6. és 13.7. </a:t>
            </a:r>
            <a:r>
              <a:rPr lang="hu-HU" sz="1800" dirty="0" smtClean="0">
                <a:latin typeface="Calibri" pitchFamily="34" charset="0"/>
              </a:rPr>
              <a:t>cikkek kivételével</a:t>
            </a:r>
          </a:p>
          <a:p>
            <a:r>
              <a:rPr lang="hu-HU" sz="1800" dirty="0" smtClean="0">
                <a:latin typeface="Calibri" pitchFamily="34" charset="0"/>
              </a:rPr>
              <a:t> 15.</a:t>
            </a:r>
            <a:r>
              <a:rPr lang="hu-HU" sz="1800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hu-HU" sz="1800" dirty="0" smtClean="0">
                <a:latin typeface="Calibri" pitchFamily="34" charset="0"/>
              </a:rPr>
              <a:t>. cikk (Döntések kölcsönös elismerés)</a:t>
            </a:r>
          </a:p>
          <a:p>
            <a:r>
              <a:rPr lang="hu-HU" sz="1800" dirty="0" smtClean="0">
                <a:latin typeface="Calibri" pitchFamily="34" charset="0"/>
              </a:rPr>
              <a:t> 17. cikk (Korlátozások) 	- </a:t>
            </a:r>
            <a:r>
              <a:rPr lang="hu-HU" sz="1800" dirty="0" smtClean="0">
                <a:latin typeface="Calibri" pitchFamily="34" charset="0"/>
              </a:rPr>
              <a:t>10 </a:t>
            </a:r>
            <a:r>
              <a:rPr lang="hu-HU" sz="1800" dirty="0" smtClean="0">
                <a:latin typeface="Calibri" pitchFamily="34" charset="0"/>
              </a:rPr>
              <a:t>éves elévülési szabály</a:t>
            </a:r>
          </a:p>
          <a:p>
            <a:r>
              <a:rPr lang="hu-HU" sz="1800" dirty="0" smtClean="0">
                <a:latin typeface="Calibri" pitchFamily="34" charset="0"/>
              </a:rPr>
              <a:t> 24. cikk (A </a:t>
            </a:r>
            <a:r>
              <a:rPr lang="hu-HU" sz="1800" i="1" dirty="0" smtClean="0">
                <a:latin typeface="Calibri" pitchFamily="34" charset="0"/>
              </a:rPr>
              <a:t>Szabályzat értelmezése)</a:t>
            </a:r>
          </a:p>
          <a:p>
            <a:r>
              <a:rPr lang="hu-HU" sz="1800" dirty="0" smtClean="0">
                <a:latin typeface="Calibri" pitchFamily="34" charset="0"/>
              </a:rPr>
              <a:t> 1. függelék – </a:t>
            </a:r>
            <a:r>
              <a:rPr lang="hu-HU" sz="1800" dirty="0" err="1" smtClean="0">
                <a:latin typeface="Calibri" pitchFamily="34" charset="0"/>
              </a:rPr>
              <a:t>Fogalommeghatározások</a:t>
            </a:r>
            <a:endParaRPr lang="hu-HU" sz="1800" dirty="0" smtClean="0">
              <a:latin typeface="Calibri" pitchFamily="34" charset="0"/>
            </a:endParaRPr>
          </a:p>
          <a:p>
            <a:pPr>
              <a:buNone/>
            </a:pPr>
            <a:endParaRPr lang="hu-HU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244600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Ad 9. </a:t>
            </a:r>
            <a:r>
              <a:rPr lang="hu-H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 versenyző és a sportszakember feladatai</a:t>
            </a:r>
            <a:endParaRPr lang="hu-HU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557338"/>
            <a:ext cx="7661275" cy="4967287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800" b="1" dirty="0" smtClean="0">
                <a:latin typeface="Calibri" pitchFamily="34" charset="0"/>
              </a:rPr>
              <a:t>Hiánypótló rendelkezések!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CÉL: Normakövetés;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Kötelezettsége elkerülni különösen, hogy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u-HU" sz="2200" i="1" dirty="0" smtClean="0">
                <a:latin typeface="Calibri" pitchFamily="34" charset="0"/>
              </a:rPr>
              <a:t>a) tiltott szer </a:t>
            </a:r>
            <a:r>
              <a:rPr lang="hu-HU" sz="2200" i="1" u="sng" dirty="0" smtClean="0">
                <a:latin typeface="Calibri" pitchFamily="34" charset="0"/>
              </a:rPr>
              <a:t>kerüljön</a:t>
            </a:r>
            <a:r>
              <a:rPr lang="hu-HU" sz="2200" i="1" dirty="0" smtClean="0">
                <a:latin typeface="Calibri" pitchFamily="34" charset="0"/>
              </a:rPr>
              <a:t> a szervezetébe,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u-HU" sz="2200" i="1" dirty="0" smtClean="0">
                <a:latin typeface="Calibri" pitchFamily="34" charset="0"/>
              </a:rPr>
              <a:t>b) ő maga, vagy vele összefüggésben más személy tiltott módszert </a:t>
            </a:r>
            <a:r>
              <a:rPr lang="hu-HU" sz="2200" i="1" u="sng" dirty="0" smtClean="0">
                <a:latin typeface="Calibri" pitchFamily="34" charset="0"/>
              </a:rPr>
              <a:t>alkalmazzon</a:t>
            </a:r>
            <a:r>
              <a:rPr lang="hu-HU" sz="2200" i="1" dirty="0" smtClean="0">
                <a:latin typeface="Calibri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hu-HU" sz="2800" u="sng" dirty="0" smtClean="0">
                <a:latin typeface="Calibri" pitchFamily="34" charset="0"/>
              </a:rPr>
              <a:t>„Spion-szabály”:</a:t>
            </a:r>
            <a:r>
              <a:rPr lang="hu-HU" sz="2800" dirty="0" smtClean="0">
                <a:latin typeface="Calibri" pitchFamily="34" charset="0"/>
              </a:rPr>
              <a:t> meghatározott, súlyos doppingvétségek </a:t>
            </a:r>
            <a:r>
              <a:rPr lang="hu-HU" sz="2800" i="1" dirty="0" smtClean="0">
                <a:latin typeface="Calibri" pitchFamily="34" charset="0"/>
              </a:rPr>
              <a:t>(kereskedelmi jellegű magatartás, beadás) </a:t>
            </a:r>
            <a:r>
              <a:rPr lang="hu-HU" sz="2800" dirty="0" smtClean="0">
                <a:latin typeface="Calibri" pitchFamily="34" charset="0"/>
              </a:rPr>
              <a:t>más általi elkövetésekor jelentéstételi kötelezettség!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hu-HU" sz="2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Objektív felelősség</a:t>
            </a:r>
            <a:r>
              <a:rPr lang="hu-HU" sz="2800" dirty="0" smtClean="0">
                <a:latin typeface="Calibri" pitchFamily="34" charset="0"/>
              </a:rPr>
              <a:t> előírása a pozitív mintáért (ebben nincs kimentési lehetőség) – Stv. és WADA Szabályzat írja elő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hu-HU" sz="2800" b="1" dirty="0" smtClean="0">
                <a:latin typeface="Calibri" pitchFamily="34" charset="0"/>
              </a:rPr>
              <a:t>Sportszakember esetén a felelősség megállapításának jogalapja</a:t>
            </a:r>
            <a:r>
              <a:rPr lang="hu-HU" sz="2800" dirty="0" smtClean="0">
                <a:latin typeface="Calibri" pitchFamily="34" charset="0"/>
              </a:rPr>
              <a:t>!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3"/>
            </a:pPr>
            <a:endParaRPr lang="hu-HU" sz="2800" dirty="0" smtClean="0">
              <a:latin typeface="Calibri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5724128" y="5949280"/>
            <a:ext cx="3240360" cy="70788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i="1" u="sng" dirty="0" smtClean="0">
                <a:solidFill>
                  <a:srgbClr val="FF0000"/>
                </a:solidFill>
                <a:latin typeface="Calibri" pitchFamily="34" charset="0"/>
              </a:rPr>
              <a:t>Új szabály: </a:t>
            </a:r>
            <a:r>
              <a:rPr lang="hu-HU" sz="2000" dirty="0" smtClean="0">
                <a:latin typeface="Calibri" pitchFamily="34" charset="0"/>
              </a:rPr>
              <a:t>együttműködési kötelezettség!</a:t>
            </a:r>
            <a:endParaRPr lang="hu-H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63512"/>
          </a:xfrm>
        </p:spPr>
        <p:txBody>
          <a:bodyPr>
            <a:normAutofit fontScale="90000"/>
          </a:bodyPr>
          <a:lstStyle/>
          <a:p>
            <a:endParaRPr lang="hu-HU" sz="36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692150"/>
            <a:ext cx="7661275" cy="576103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hu-HU" b="1" dirty="0" smtClean="0">
                <a:latin typeface="Calibri" pitchFamily="34" charset="0"/>
              </a:rPr>
              <a:t>A TEMATIKA LÉNYEGE</a:t>
            </a:r>
            <a:br>
              <a:rPr lang="hu-HU" b="1" dirty="0" smtClean="0">
                <a:latin typeface="Calibri" pitchFamily="34" charset="0"/>
              </a:rPr>
            </a:br>
            <a:endParaRPr lang="hu-HU" b="1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hu-HU" sz="2800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43/2011. (III. 23.) Korm. rendelet VÁLTOZÁSAINAK bemutatása – egységes szerkezetben a hatályos szöveggel;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rendeletből kimaradó, de fontos normatív tartalmú elemek szabályozására való figyelemfelhívás;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„Egyebek” a gyakorlati tapasztalatok alapján;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Doppingellenes küzdelem más jogterületi összefüggései;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további menetrend vázlatos ismertetése </a:t>
            </a:r>
            <a:endParaRPr lang="hu-HU" sz="2800" b="1" dirty="0" smtClean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098550"/>
          </a:xfrm>
        </p:spPr>
        <p:txBody>
          <a:bodyPr/>
          <a:lstStyle/>
          <a:p>
            <a:pPr algn="ctr" eaLnBrk="1" hangingPunct="1"/>
            <a:r>
              <a:rPr lang="hu-HU" sz="2400" b="1" dirty="0" smtClean="0">
                <a:solidFill>
                  <a:schemeClr val="tx1"/>
                </a:solidFill>
                <a:latin typeface="Calibri" pitchFamily="34" charset="0"/>
              </a:rPr>
              <a:t>Ad 10. Doppingvétségek</a:t>
            </a:r>
            <a:br>
              <a:rPr lang="hu-HU" sz="24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hu-HU" sz="2400" b="1" dirty="0" smtClean="0">
                <a:solidFill>
                  <a:schemeClr val="tx1"/>
                </a:solidFill>
                <a:latin typeface="Calibri" pitchFamily="34" charset="0"/>
              </a:rPr>
              <a:t>A sportoló által elkövethető doppingvétségek I.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84313"/>
            <a:ext cx="4500563" cy="5373687"/>
          </a:xfrm>
        </p:spPr>
        <p:txBody>
          <a:bodyPr>
            <a:normAutofit fontScale="92500" lnSpcReduction="10000"/>
          </a:bodyPr>
          <a:lstStyle/>
          <a:p>
            <a:pPr marL="358775" indent="-358775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2015-ös ÚJ WADA-KÓDEX</a:t>
            </a:r>
          </a:p>
          <a:p>
            <a:pPr marL="358775" indent="-3587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800" b="1" dirty="0" smtClean="0">
                <a:latin typeface="Calibri" pitchFamily="34" charset="0"/>
              </a:rPr>
              <a:t>2. cikk Doppingvétségek</a:t>
            </a:r>
          </a:p>
          <a:p>
            <a:pPr marL="358775" indent="-358775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358775" indent="-358775">
              <a:lnSpc>
                <a:spcPct val="90000"/>
              </a:lnSpc>
              <a:buNone/>
            </a:pPr>
            <a:r>
              <a:rPr lang="hu-HU" sz="1800" dirty="0" smtClean="0">
                <a:latin typeface="Calibri" pitchFamily="34" charset="0"/>
              </a:rPr>
              <a:t>2.1.Tiltott anyagnak vagy származékának vagy markerjének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jelenléte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800" dirty="0" smtClean="0">
                <a:latin typeface="Calibri" pitchFamily="34" charset="0"/>
              </a:rPr>
              <a:t>egy sportoló  testéből származó mintában</a:t>
            </a:r>
          </a:p>
          <a:p>
            <a:pPr marL="358775" indent="-358775">
              <a:lnSpc>
                <a:spcPct val="90000"/>
              </a:lnSpc>
              <a:buNone/>
            </a:pPr>
            <a:r>
              <a:rPr lang="hu-HU" sz="1800" dirty="0" smtClean="0">
                <a:latin typeface="Calibri" pitchFamily="34" charset="0"/>
              </a:rPr>
              <a:t> </a:t>
            </a:r>
            <a:r>
              <a:rPr lang="hu-HU" sz="1800" b="1" i="1" dirty="0" smtClean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hu-H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objektív felelősség</a:t>
            </a:r>
            <a:r>
              <a:rPr lang="hu-HU" sz="1800" i="1" dirty="0" smtClean="0">
                <a:solidFill>
                  <a:schemeClr val="tx2"/>
                </a:solidFill>
                <a:latin typeface="Calibri" pitchFamily="34" charset="0"/>
              </a:rPr>
              <a:t>)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. „</a:t>
            </a:r>
            <a:r>
              <a:rPr lang="hu-HU" sz="1500" b="1" i="1" dirty="0" smtClean="0">
                <a:solidFill>
                  <a:srgbClr val="00B050"/>
                </a:solidFill>
                <a:latin typeface="Calibri" pitchFamily="34" charset="0"/>
              </a:rPr>
              <a:t>Minden sportoló személyes kötelezettsége elkerülni azt, hogy tiltott anyag kerüljön a szervezetébe. A sportoló felelős bármilyen, a mintájában talált tiltott anyag, származék vagy marker jelenlétéért.”</a:t>
            </a:r>
          </a:p>
          <a:p>
            <a:pPr marL="358775" indent="-3587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800" dirty="0" smtClean="0">
                <a:latin typeface="Calibri" pitchFamily="34" charset="0"/>
              </a:rPr>
              <a:t>2.2.Tiltott anyag vagy tiltott módszer sportoló által történő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használata vagy ennek kísérlete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 marL="358775" indent="-3587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800" dirty="0" smtClean="0">
                <a:solidFill>
                  <a:srgbClr val="009900"/>
                </a:solidFill>
                <a:latin typeface="Calibri" pitchFamily="34" charset="0"/>
              </a:rPr>
              <a:t>2.3.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A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mintaszolgáltatási kötelezettség </a:t>
            </a:r>
            <a:r>
              <a:rPr lang="hu-HU" sz="1800" b="1" u="sng" dirty="0" smtClean="0">
                <a:solidFill>
                  <a:srgbClr val="FF0000"/>
                </a:solidFill>
                <a:latin typeface="Calibri" pitchFamily="34" charset="0"/>
              </a:rPr>
              <a:t>elkerülése,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megtagadása </a:t>
            </a:r>
            <a:r>
              <a:rPr lang="hu-HU" sz="1800" dirty="0" smtClean="0">
                <a:latin typeface="Calibri" pitchFamily="34" charset="0"/>
              </a:rPr>
              <a:t>vagy a mintaszolgáltatás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elmaradása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800" dirty="0" smtClean="0">
                <a:latin typeface="Calibri" pitchFamily="34" charset="0"/>
              </a:rPr>
              <a:t>megfelelő indoklás hiányában - azt követően, hogy a sportoló az alkalmazandó doppingszabályok szerint előírt értesítést kapott - vagy a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mintavétel</a:t>
            </a:r>
            <a:r>
              <a:rPr lang="hu-HU" sz="1800" b="1" u="sng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akadályozása egyéb módon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 marL="358775" indent="-358775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3438" y="1484313"/>
            <a:ext cx="4500562" cy="5373687"/>
          </a:xfrm>
        </p:spPr>
        <p:txBody>
          <a:bodyPr>
            <a:normAutofit fontScale="92500" lnSpcReduction="10000"/>
          </a:bodyPr>
          <a:lstStyle/>
          <a:p>
            <a:pPr marL="271463" indent="-271463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43/2011. (III. 23.) Korm. Rendelet (2015.01.01.)</a:t>
            </a: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800" b="1" dirty="0" smtClean="0">
                <a:latin typeface="Calibri" pitchFamily="34" charset="0"/>
              </a:rPr>
              <a:t>6. § (1) Doppingvétséget követ el a versenyző, ha</a:t>
            </a: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800" dirty="0" smtClean="0">
                <a:solidFill>
                  <a:srgbClr val="009900"/>
                </a:solidFill>
                <a:latin typeface="Calibri" pitchFamily="34" charset="0"/>
              </a:rPr>
              <a:t>a)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800" dirty="0" err="1" smtClean="0">
                <a:latin typeface="Calibri" pitchFamily="34" charset="0"/>
              </a:rPr>
              <a:t>a</a:t>
            </a:r>
            <a:r>
              <a:rPr lang="hu-HU" sz="1800" dirty="0" smtClean="0">
                <a:latin typeface="Calibri" pitchFamily="34" charset="0"/>
              </a:rPr>
              <a:t> testéből származó mintában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jelen van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800" dirty="0" smtClean="0">
                <a:latin typeface="Calibri" pitchFamily="34" charset="0"/>
              </a:rPr>
              <a:t>a doppinglistán szereplő tiltott szer, annak származéka vagy markerje </a:t>
            </a:r>
            <a:r>
              <a:rPr lang="hu-HU" sz="1800" i="1" dirty="0" smtClean="0">
                <a:solidFill>
                  <a:schemeClr val="tx2"/>
                </a:solidFill>
                <a:latin typeface="Calibri" pitchFamily="34" charset="0"/>
              </a:rPr>
              <a:t>(határérték!!!)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;</a:t>
            </a: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48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800" dirty="0" smtClean="0">
                <a:solidFill>
                  <a:srgbClr val="009900"/>
                </a:solidFill>
                <a:latin typeface="Calibri" pitchFamily="34" charset="0"/>
              </a:rPr>
              <a:t>b)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800" dirty="0" smtClean="0">
                <a:latin typeface="Calibri" pitchFamily="34" charset="0"/>
              </a:rPr>
              <a:t>a doppinglistán szereplő tiltott szert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használ, vagy  </a:t>
            </a:r>
            <a:r>
              <a:rPr lang="hu-HU" sz="1800" dirty="0" smtClean="0">
                <a:latin typeface="Calibri" pitchFamily="34" charset="0"/>
              </a:rPr>
              <a:t>tiltott módszert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alkalmaz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800" dirty="0" smtClean="0">
                <a:latin typeface="Calibri" pitchFamily="34" charset="0"/>
              </a:rPr>
              <a:t>vagy ezeket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megkísérli </a:t>
            </a:r>
            <a:r>
              <a:rPr lang="hu-HU" sz="1800" b="1" u="sng" dirty="0" smtClean="0">
                <a:latin typeface="Calibri" pitchFamily="34" charset="0"/>
              </a:rPr>
              <a:t>(eredmény nem fontos!)</a:t>
            </a:r>
            <a:r>
              <a:rPr lang="hu-HU" sz="1800" dirty="0" smtClean="0">
                <a:latin typeface="Calibri" pitchFamily="34" charset="0"/>
              </a:rPr>
              <a:t>;</a:t>
            </a: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latin typeface="Calibri" pitchFamily="34" charset="0"/>
            </a:endParaRPr>
          </a:p>
          <a:p>
            <a:pPr marL="271463" indent="-2714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800" dirty="0" smtClean="0">
                <a:solidFill>
                  <a:srgbClr val="009900"/>
                </a:solidFill>
                <a:latin typeface="Calibri" pitchFamily="34" charset="0"/>
              </a:rPr>
              <a:t>c)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 a </a:t>
            </a:r>
            <a:r>
              <a:rPr lang="hu-HU" sz="1800" dirty="0" smtClean="0">
                <a:solidFill>
                  <a:srgbClr val="FF0000"/>
                </a:solidFill>
                <a:latin typeface="Calibri" pitchFamily="34" charset="0"/>
              </a:rPr>
              <a:t>mintaszolgáltatást elkerüli </a:t>
            </a:r>
            <a:r>
              <a:rPr lang="hu-HU" sz="1300" dirty="0" smtClean="0">
                <a:solidFill>
                  <a:srgbClr val="FF0000"/>
                </a:solidFill>
                <a:latin typeface="Calibri" pitchFamily="34" charset="0"/>
              </a:rPr>
              <a:t>(SZ.),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mintaszolgáltatási kötelezettséget </a:t>
            </a:r>
            <a:r>
              <a:rPr lang="hu-HU" sz="1800" dirty="0" smtClean="0">
                <a:latin typeface="Calibri" pitchFamily="34" charset="0"/>
              </a:rPr>
              <a:t>megfelelő indokolás hiányában </a:t>
            </a:r>
            <a:r>
              <a:rPr lang="hu-HU" sz="1800" b="1" dirty="0" smtClean="0">
                <a:latin typeface="Calibri" pitchFamily="34" charset="0"/>
              </a:rPr>
              <a:t>– azt követően, hogy arról szabályszerű értesítést kapott</a:t>
            </a:r>
            <a:r>
              <a:rPr lang="hu-HU" sz="1800" dirty="0" smtClean="0">
                <a:latin typeface="Calibri" pitchFamily="34" charset="0"/>
              </a:rPr>
              <a:t> –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megtagadja</a:t>
            </a:r>
            <a:r>
              <a:rPr lang="hu-HU" sz="1800" b="1" u="sng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hu-HU" sz="1300" b="1" u="sng" dirty="0" smtClean="0">
                <a:solidFill>
                  <a:schemeClr val="accent1"/>
                </a:solidFill>
                <a:latin typeface="Calibri" pitchFamily="34" charset="0"/>
              </a:rPr>
              <a:t>(SZ.)</a:t>
            </a:r>
            <a:r>
              <a:rPr lang="hu-HU" sz="1800" b="1" u="sng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hu-HU" sz="1800" dirty="0" smtClean="0">
                <a:latin typeface="Calibri" pitchFamily="34" charset="0"/>
              </a:rPr>
              <a:t>vagy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elmulasztja </a:t>
            </a:r>
            <a:r>
              <a:rPr lang="hu-HU" sz="1300" b="1" u="sng" dirty="0" smtClean="0">
                <a:solidFill>
                  <a:srgbClr val="0070C0"/>
                </a:solidFill>
                <a:latin typeface="Calibri" pitchFamily="34" charset="0"/>
              </a:rPr>
              <a:t>(SZ., G.)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800" dirty="0" smtClean="0">
                <a:latin typeface="Calibri" pitchFamily="34" charset="0"/>
              </a:rPr>
              <a:t>továbbá, ha a mintavétel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rendjét nem tartja be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800" dirty="0" smtClean="0">
                <a:latin typeface="Calibri" pitchFamily="34" charset="0"/>
              </a:rPr>
              <a:t>vagy a mintavételt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egyéb módon akadályozza.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484313"/>
            <a:ext cx="4572000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643438" y="1484313"/>
            <a:ext cx="4500562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71575"/>
          </a:xfrm>
        </p:spPr>
        <p:txBody>
          <a:bodyPr/>
          <a:lstStyle/>
          <a:p>
            <a:pPr algn="ctr" eaLnBrk="1" hangingPunct="1"/>
            <a:r>
              <a:rPr lang="hu-HU" sz="2400" b="1" dirty="0" smtClean="0">
                <a:solidFill>
                  <a:schemeClr val="tx1"/>
                </a:solidFill>
                <a:latin typeface="Calibri" pitchFamily="34" charset="0"/>
              </a:rPr>
              <a:t>A sportoló által elkövethető doppingvétségek II.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0" y="1341438"/>
            <a:ext cx="4427538" cy="5516562"/>
          </a:xfrm>
        </p:spPr>
        <p:txBody>
          <a:bodyPr>
            <a:normAutofit lnSpcReduction="10000"/>
          </a:bodyPr>
          <a:lstStyle/>
          <a:p>
            <a:pPr marL="444500" indent="-444500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800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444500" indent="-444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dirty="0" smtClean="0">
                <a:solidFill>
                  <a:srgbClr val="009900"/>
                </a:solidFill>
                <a:latin typeface="Calibri" pitchFamily="34" charset="0"/>
              </a:rPr>
              <a:t>2.4</a:t>
            </a:r>
            <a:r>
              <a:rPr lang="hu-HU" sz="1600" dirty="0" smtClean="0">
                <a:latin typeface="Calibri" pitchFamily="34" charset="0"/>
              </a:rPr>
              <a:t>. Az ellenőrzésre vonatkozó nemzetközi követelménynek megfelelő szabályokon alapuló - a sportolók versenyen kívüli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rendelkezésre állására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600" dirty="0" smtClean="0">
                <a:latin typeface="Calibri" pitchFamily="34" charset="0"/>
              </a:rPr>
              <a:t>ezen belül a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sportoló hollétére vonatkozó </a:t>
            </a:r>
            <a:r>
              <a:rPr lang="hu-HU" sz="1800" u="sng" dirty="0" smtClean="0">
                <a:solidFill>
                  <a:schemeClr val="tx2"/>
                </a:solidFill>
                <a:latin typeface="Calibri" pitchFamily="34" charset="0"/>
              </a:rPr>
              <a:t>-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információk biztosítására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600" dirty="0" smtClean="0">
                <a:latin typeface="Calibri" pitchFamily="34" charset="0"/>
              </a:rPr>
              <a:t>valamint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teszten való részvételére vonatkozó  követelmények megsértése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hu-HU" sz="1600" dirty="0" smtClean="0">
                <a:latin typeface="Calibri" pitchFamily="34" charset="0"/>
              </a:rPr>
              <a:t>Három kihagyott teszt és/vagy bejelentési vétkesség </a:t>
            </a:r>
            <a:r>
              <a:rPr lang="hu-HU" sz="1800" b="1" dirty="0" smtClean="0">
                <a:solidFill>
                  <a:srgbClr val="FF0000"/>
                </a:solidFill>
                <a:latin typeface="Calibri" pitchFamily="34" charset="0"/>
              </a:rPr>
              <a:t>12</a:t>
            </a:r>
            <a:r>
              <a:rPr lang="hu-HU" sz="1800" b="1" u="sng" strike="sngStrike" dirty="0" smtClean="0">
                <a:solidFill>
                  <a:srgbClr val="0070C0"/>
                </a:solidFill>
                <a:latin typeface="Calibri" pitchFamily="34" charset="0"/>
              </a:rPr>
              <a:t>18</a:t>
            </a:r>
            <a:r>
              <a:rPr lang="hu-HU" sz="1600" dirty="0" smtClean="0"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hónapon</a:t>
            </a:r>
            <a:r>
              <a:rPr lang="hu-HU" sz="1600" dirty="0" smtClean="0"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belül</a:t>
            </a:r>
            <a:r>
              <a:rPr lang="hu-HU" sz="1600" dirty="0" smtClean="0">
                <a:latin typeface="Calibri" pitchFamily="34" charset="0"/>
              </a:rPr>
              <a:t> bekövetkező bármely kombinációja a sportoló felett joghatósággal rendelkező doppingellenes szervezetek döntése szerint doppingvétségnek minősül.</a:t>
            </a:r>
          </a:p>
          <a:p>
            <a:pPr marL="444500" indent="-444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dirty="0" smtClean="0">
                <a:solidFill>
                  <a:srgbClr val="009900"/>
                </a:solidFill>
                <a:latin typeface="Calibri" pitchFamily="34" charset="0"/>
              </a:rPr>
              <a:t>2.5.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600" dirty="0" smtClean="0">
                <a:latin typeface="Calibri" pitchFamily="34" charset="0"/>
              </a:rPr>
              <a:t>A doppingellenőrzés bármely elemének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manipulálása, illetve ennek kísérlete </a:t>
            </a:r>
            <a:r>
              <a:rPr lang="hu-HU" sz="1600" dirty="0" smtClean="0">
                <a:latin typeface="Calibri" pitchFamily="34" charset="0"/>
              </a:rPr>
              <a:t>(pl. azonosítószám hamisítása, </a:t>
            </a:r>
            <a:r>
              <a:rPr lang="hu-HU" sz="1600" dirty="0" err="1" smtClean="0">
                <a:latin typeface="Calibri" pitchFamily="34" charset="0"/>
              </a:rPr>
              <a:t>B-teszt</a:t>
            </a:r>
            <a:r>
              <a:rPr lang="hu-HU" sz="1600" dirty="0" smtClean="0">
                <a:latin typeface="Calibri" pitchFamily="34" charset="0"/>
              </a:rPr>
              <a:t> megsemmisítése, idegen anyag keverése)</a:t>
            </a:r>
          </a:p>
          <a:p>
            <a:pPr marL="444500" indent="-444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dirty="0" smtClean="0">
                <a:solidFill>
                  <a:srgbClr val="009900"/>
                </a:solidFill>
                <a:latin typeface="Calibri" pitchFamily="34" charset="0"/>
              </a:rPr>
              <a:t>2.6. </a:t>
            </a:r>
            <a:r>
              <a:rPr lang="hu-HU" sz="1600" dirty="0" smtClean="0">
                <a:latin typeface="Calibri" pitchFamily="34" charset="0"/>
              </a:rPr>
              <a:t>Tiltott anyagok vagy módszerek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birtoklása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sz="quarter" idx="2"/>
          </p:nvPr>
        </p:nvSpPr>
        <p:spPr>
          <a:xfrm>
            <a:off x="4500563" y="1285875"/>
            <a:ext cx="4643437" cy="5327650"/>
          </a:xfrm>
        </p:spPr>
        <p:txBody>
          <a:bodyPr>
            <a:normAutofit lnSpcReduction="10000"/>
          </a:bodyPr>
          <a:lstStyle/>
          <a:p>
            <a:pPr marL="185738" indent="-185738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marL="185738" indent="-1857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200" dirty="0" smtClean="0">
                <a:solidFill>
                  <a:srgbClr val="009900"/>
                </a:solidFill>
                <a:latin typeface="Calibri" pitchFamily="34" charset="0"/>
              </a:rPr>
              <a:t>d)</a:t>
            </a:r>
            <a:r>
              <a:rPr lang="hu-HU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800" dirty="0" smtClean="0">
                <a:latin typeface="Calibri" pitchFamily="34" charset="0"/>
              </a:rPr>
              <a:t>a versenyen kívüli vizsgálat céljából a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rendelkezésre állásra </a:t>
            </a:r>
            <a:r>
              <a:rPr lang="hu-HU" sz="1800" dirty="0" smtClean="0">
                <a:latin typeface="Calibri" pitchFamily="34" charset="0"/>
              </a:rPr>
              <a:t>(ide értve a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tartózkodási helyére vonatkozó információk biztosítását </a:t>
            </a:r>
            <a:r>
              <a:rPr lang="hu-HU" sz="1800" dirty="0" smtClean="0">
                <a:latin typeface="Calibri" pitchFamily="34" charset="0"/>
              </a:rPr>
              <a:t>és az IST szerint a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bejelentett</a:t>
            </a:r>
            <a:r>
              <a:rPr lang="hu-HU" sz="1800" b="1" u="sng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mintavétel  kihagyását) </a:t>
            </a:r>
            <a:r>
              <a:rPr lang="hu-HU" sz="1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 szövetség doppingszabályzatában meghatározott módon</a:t>
            </a:r>
            <a:r>
              <a:rPr lang="hu-HU" sz="1800" dirty="0" smtClean="0">
                <a:latin typeface="Calibri" pitchFamily="34" charset="0"/>
              </a:rPr>
              <a:t> </a:t>
            </a:r>
            <a:r>
              <a:rPr lang="hu-HU" sz="1800" b="1" dirty="0" smtClean="0">
                <a:solidFill>
                  <a:srgbClr val="FF0000"/>
                </a:solidFill>
                <a:latin typeface="Calibri" pitchFamily="34" charset="0"/>
              </a:rPr>
              <a:t>12</a:t>
            </a:r>
            <a:r>
              <a:rPr lang="hu-HU" sz="1800" b="1" u="sng" strike="sngStrike" dirty="0" smtClean="0">
                <a:solidFill>
                  <a:srgbClr val="0070C0"/>
                </a:solidFill>
                <a:latin typeface="Calibri" pitchFamily="34" charset="0"/>
              </a:rPr>
              <a:t>18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 hónapon belül legalább három esetben bármely formában megsérti</a:t>
            </a:r>
            <a:r>
              <a:rPr lang="hu-HU" sz="1800" dirty="0" smtClean="0">
                <a:solidFill>
                  <a:schemeClr val="tx2"/>
                </a:solidFill>
                <a:latin typeface="Calibri" pitchFamily="34" charset="0"/>
              </a:rPr>
              <a:t>;</a:t>
            </a:r>
          </a:p>
          <a:p>
            <a:pPr marL="185738" indent="-185738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8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marL="185738" indent="-185738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2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marL="185738" indent="-185738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6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marL="185738" indent="-185738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6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marL="185738" indent="-1857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dirty="0" smtClean="0">
                <a:solidFill>
                  <a:srgbClr val="009900"/>
                </a:solidFill>
                <a:latin typeface="Calibri" pitchFamily="34" charset="0"/>
              </a:rPr>
              <a:t>e)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600" dirty="0" smtClean="0">
                <a:latin typeface="Calibri" pitchFamily="34" charset="0"/>
              </a:rPr>
              <a:t>a doppingellenőrzést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 manipulálja, vagy azt megkísérli </a:t>
            </a:r>
            <a:r>
              <a:rPr lang="hu-HU" sz="1600" b="1" i="1" dirty="0" smtClean="0">
                <a:latin typeface="Calibri" pitchFamily="34" charset="0"/>
              </a:rPr>
              <a:t>(szakember is elkövető lehet)</a:t>
            </a:r>
            <a:r>
              <a:rPr lang="hu-HU" sz="1600" b="1" u="sng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</a:p>
          <a:p>
            <a:pPr marL="185738" indent="-1857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dirty="0" smtClean="0">
                <a:solidFill>
                  <a:srgbClr val="009900"/>
                </a:solidFill>
                <a:latin typeface="Calibri" pitchFamily="34" charset="0"/>
              </a:rPr>
              <a:t>f)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Versenyidőszakban</a:t>
            </a:r>
            <a:r>
              <a:rPr lang="hu-HU" sz="1600" b="1" u="sng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bármilyen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600" dirty="0" smtClean="0">
                <a:latin typeface="Calibri" pitchFamily="34" charset="0"/>
              </a:rPr>
              <a:t>tiltott szert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birtokol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600" dirty="0" smtClean="0">
                <a:latin typeface="Calibri" pitchFamily="34" charset="0"/>
              </a:rPr>
              <a:t>vagy azzal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rendelkezik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600" dirty="0" smtClean="0">
                <a:latin typeface="Calibri" pitchFamily="34" charset="0"/>
              </a:rPr>
              <a:t>illetve tiltott módszert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alkalmaz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</a:p>
          <a:p>
            <a:pPr marL="185738" indent="-1857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(Versenyidőszakon kívül az arra vonatkozót a fentiek szerint elköveti)</a:t>
            </a:r>
          </a:p>
          <a:p>
            <a:pPr marL="185738" indent="-1857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kivéve</a:t>
            </a:r>
            <a:r>
              <a:rPr lang="hu-HU" sz="1600" dirty="0" smtClean="0">
                <a:latin typeface="Calibri" pitchFamily="34" charset="0"/>
              </a:rPr>
              <a:t>, ha igazolja, hogy </a:t>
            </a:r>
            <a:r>
              <a:rPr lang="hu-HU" sz="1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gyógyászati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hu-HU" sz="1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célú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hu-HU" sz="1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mentességet</a:t>
            </a:r>
            <a:r>
              <a:rPr lang="hu-HU" sz="1600" dirty="0" smtClean="0">
                <a:latin typeface="Calibri" pitchFamily="34" charset="0"/>
              </a:rPr>
              <a:t> élvez vagy más elfogadható </a:t>
            </a:r>
            <a:r>
              <a:rPr lang="hu-HU" sz="1600" dirty="0" err="1" smtClean="0">
                <a:latin typeface="Calibri" pitchFamily="34" charset="0"/>
              </a:rPr>
              <a:t>eü-i</a:t>
            </a:r>
            <a:r>
              <a:rPr lang="hu-HU" sz="1600" dirty="0" smtClean="0">
                <a:latin typeface="Calibri" pitchFamily="34" charset="0"/>
              </a:rPr>
              <a:t> magyarázatot tud adni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600" b="1" i="1" dirty="0" smtClean="0">
                <a:latin typeface="Calibri" pitchFamily="34" charset="0"/>
              </a:rPr>
              <a:t>(szakember is elkövető lehet)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;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1484313"/>
            <a:ext cx="4427538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4500563" y="1484313"/>
            <a:ext cx="4643437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" name="Lekerekített téglalap feliratnak 2"/>
          <p:cNvSpPr/>
          <p:nvPr/>
        </p:nvSpPr>
        <p:spPr>
          <a:xfrm>
            <a:off x="4788024" y="3140968"/>
            <a:ext cx="4032448" cy="936104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Pl.: </a:t>
            </a:r>
            <a:r>
              <a:rPr lang="hu-HU" sz="11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doppingellenőrt </a:t>
            </a:r>
            <a:r>
              <a:rPr lang="hu-HU" sz="11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szándékosan akadályozza, vagy azt megkísérli, megtéveszti a doppingellenes tevékenységben részt vevő szervezetek képviselőit, vagy befolyásolja a doppingellenőrzés során a vonatkozó nemzetközi követelmény alapján hivatalosan részt vevő </a:t>
            </a:r>
            <a:r>
              <a:rPr lang="hu-HU" sz="11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személyeket v. megkísérli</a:t>
            </a:r>
            <a:endParaRPr lang="hu-HU" sz="11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71575"/>
          </a:xfrm>
        </p:spPr>
        <p:txBody>
          <a:bodyPr/>
          <a:lstStyle/>
          <a:p>
            <a:pPr algn="ctr" eaLnBrk="1" hangingPunct="1"/>
            <a:r>
              <a:rPr lang="hu-HU" sz="2400" b="1" dirty="0" smtClean="0">
                <a:solidFill>
                  <a:schemeClr val="tx1"/>
                </a:solidFill>
                <a:latin typeface="Calibri" pitchFamily="34" charset="0"/>
              </a:rPr>
              <a:t>A sportoló által elkövethető doppingvétségek III.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700213"/>
            <a:ext cx="4427538" cy="5157787"/>
          </a:xfrm>
        </p:spPr>
        <p:txBody>
          <a:bodyPr>
            <a:normAutofit lnSpcReduction="10000"/>
          </a:bodyPr>
          <a:lstStyle/>
          <a:p>
            <a:pPr marL="444500" indent="-444500">
              <a:lnSpc>
                <a:spcPct val="90000"/>
              </a:lnSpc>
              <a:buNone/>
            </a:pPr>
            <a:r>
              <a:rPr lang="hu-HU" sz="2000" dirty="0" smtClean="0">
                <a:solidFill>
                  <a:srgbClr val="009900"/>
                </a:solidFill>
                <a:latin typeface="Calibri" pitchFamily="34" charset="0"/>
              </a:rPr>
              <a:t>2.7.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Üzérkedés vagy megkísérelt üzérkedés </a:t>
            </a:r>
            <a:r>
              <a:rPr lang="hu-HU" sz="2000" dirty="0" smtClean="0">
                <a:latin typeface="Calibri" pitchFamily="34" charset="0"/>
              </a:rPr>
              <a:t>tiltott anyaggal vagy tiltott módszerrel</a:t>
            </a:r>
            <a:r>
              <a:rPr lang="hu-HU" sz="2000" dirty="0">
                <a:latin typeface="Calibri" pitchFamily="34" charset="0"/>
              </a:rPr>
              <a:t>. </a:t>
            </a:r>
            <a:r>
              <a:rPr lang="hu-HU" sz="1500" b="1" i="1" dirty="0">
                <a:solidFill>
                  <a:srgbClr val="00B050"/>
                </a:solidFill>
                <a:latin typeface="Calibri" pitchFamily="34" charset="0"/>
              </a:rPr>
              <a:t>[tiltott anyag vagy tiltott módszer </a:t>
            </a:r>
            <a:r>
              <a:rPr lang="hu-HU" sz="1500" b="1" i="1" dirty="0" smtClean="0">
                <a:solidFill>
                  <a:srgbClr val="00B050"/>
                </a:solidFill>
                <a:latin typeface="Calibri" pitchFamily="34" charset="0"/>
              </a:rPr>
              <a:t>sportoló</a:t>
            </a:r>
            <a:r>
              <a:rPr lang="hu-HU" sz="1500" b="1" i="1" dirty="0">
                <a:solidFill>
                  <a:srgbClr val="00B050"/>
                </a:solidFill>
                <a:latin typeface="Calibri" pitchFamily="34" charset="0"/>
              </a:rPr>
              <a:t>, sportolót segítő csapata vagy bármely más személy </a:t>
            </a:r>
            <a:r>
              <a:rPr lang="hu-HU" sz="1500" b="1" i="1" dirty="0" smtClean="0">
                <a:solidFill>
                  <a:srgbClr val="00B050"/>
                </a:solidFill>
                <a:latin typeface="Calibri" pitchFamily="34" charset="0"/>
              </a:rPr>
              <a:t>által harmadik </a:t>
            </a:r>
            <a:r>
              <a:rPr lang="hu-HU" sz="1500" b="1" i="1" dirty="0">
                <a:solidFill>
                  <a:srgbClr val="00B050"/>
                </a:solidFill>
                <a:latin typeface="Calibri" pitchFamily="34" charset="0"/>
              </a:rPr>
              <a:t>fél részére történő eladása, átadása, </a:t>
            </a:r>
            <a:r>
              <a:rPr lang="hu-HU" sz="1500" b="1" i="1" dirty="0" smtClean="0">
                <a:solidFill>
                  <a:srgbClr val="00B050"/>
                </a:solidFill>
                <a:latin typeface="Calibri" pitchFamily="34" charset="0"/>
              </a:rPr>
              <a:t> szállítása</a:t>
            </a:r>
            <a:r>
              <a:rPr lang="hu-HU" sz="1500" b="1" i="1" dirty="0">
                <a:solidFill>
                  <a:srgbClr val="00B050"/>
                </a:solidFill>
                <a:latin typeface="Calibri" pitchFamily="34" charset="0"/>
              </a:rPr>
              <a:t>, küldése, </a:t>
            </a:r>
            <a:r>
              <a:rPr lang="hu-HU" sz="1500" b="1" i="1" dirty="0" smtClean="0">
                <a:solidFill>
                  <a:srgbClr val="00B050"/>
                </a:solidFill>
                <a:latin typeface="Calibri" pitchFamily="34" charset="0"/>
              </a:rPr>
              <a:t>kézbesítése vagy </a:t>
            </a:r>
            <a:r>
              <a:rPr lang="hu-HU" sz="1500" b="1" i="1" dirty="0">
                <a:solidFill>
                  <a:srgbClr val="00B050"/>
                </a:solidFill>
                <a:latin typeface="Calibri" pitchFamily="34" charset="0"/>
              </a:rPr>
              <a:t>terjesztése (fizikailag, elektronikusan vagy más módon</a:t>
            </a:r>
            <a:r>
              <a:rPr lang="hu-HU" sz="1500" b="1" i="1" dirty="0" smtClean="0">
                <a:solidFill>
                  <a:srgbClr val="00B050"/>
                </a:solidFill>
                <a:latin typeface="Calibri" pitchFamily="34" charset="0"/>
              </a:rPr>
              <a:t>)]</a:t>
            </a:r>
            <a:endParaRPr lang="hu-HU" sz="15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marL="444500" indent="-444500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1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marL="444500" indent="-444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000" dirty="0" smtClean="0">
                <a:solidFill>
                  <a:srgbClr val="009900"/>
                </a:solidFill>
                <a:latin typeface="Calibri" pitchFamily="34" charset="0"/>
              </a:rPr>
              <a:t>2.8.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2000" dirty="0" smtClean="0">
                <a:latin typeface="Calibri" pitchFamily="34" charset="0"/>
              </a:rPr>
              <a:t>Tiltott anyag vagy tiltott módszer versenyidőszakon belüli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beadása</a:t>
            </a:r>
            <a:r>
              <a:rPr lang="hu-HU" sz="1800" b="1" u="sng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hu-HU" sz="2000" dirty="0" smtClean="0">
                <a:latin typeface="Calibri" pitchFamily="34" charset="0"/>
              </a:rPr>
              <a:t>a sportolónak vagy ennek kísérlete, vagy ebben való közreműködés, felbujtás, segítség, ennek leplezése vagy bármely más bűnsegédi, felbujtói közreműködés, mely doppingvétséggel vagy ennek kísérletével függ össze.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500563" y="1484313"/>
            <a:ext cx="4643437" cy="5257800"/>
          </a:xfrm>
        </p:spPr>
        <p:txBody>
          <a:bodyPr>
            <a:normAutofit lnSpcReduction="10000"/>
          </a:bodyPr>
          <a:lstStyle/>
          <a:p>
            <a:pPr marL="271463" indent="-2714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500" dirty="0" smtClean="0">
                <a:solidFill>
                  <a:srgbClr val="009900"/>
                </a:solidFill>
                <a:latin typeface="Calibri" pitchFamily="34" charset="0"/>
              </a:rPr>
              <a:t>g</a:t>
            </a:r>
            <a:r>
              <a:rPr lang="hu-HU" sz="1600" dirty="0" smtClean="0">
                <a:solidFill>
                  <a:srgbClr val="009900"/>
                </a:solidFill>
                <a:latin typeface="Calibri" pitchFamily="34" charset="0"/>
              </a:rPr>
              <a:t>)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600" dirty="0" smtClean="0">
                <a:latin typeface="Calibri" pitchFamily="34" charset="0"/>
              </a:rPr>
              <a:t>tiltott szert vagy tiltott módszert, vagy tiltott módszer felhasználására alkalmas eszközt vagy tiltott módszer felhasználása elsajátításának, alkalmazásának leírását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jogosulatlanul előállítja, kidolgozza, megszerzi, értékesíti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600" dirty="0" smtClean="0">
                <a:latin typeface="Calibri" pitchFamily="34" charset="0"/>
              </a:rPr>
              <a:t>bármely más formában versenyző, sportszakember vagy más személy részére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átadja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600" dirty="0" smtClean="0">
                <a:latin typeface="Calibri" pitchFamily="34" charset="0"/>
              </a:rPr>
              <a:t>más formában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megismerteti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szállítja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terjeszti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600" dirty="0" smtClean="0">
                <a:latin typeface="Calibri" pitchFamily="34" charset="0"/>
              </a:rPr>
              <a:t>vagy bármilyen formában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hozzáférhetővé teszi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600" dirty="0" smtClean="0">
                <a:latin typeface="Calibri" pitchFamily="34" charset="0"/>
              </a:rPr>
              <a:t>vagy ezeket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megkísérli</a:t>
            </a:r>
            <a:r>
              <a:rPr lang="hu-HU" sz="1600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hu-HU" sz="1600" b="1" i="1" dirty="0" smtClean="0">
                <a:latin typeface="Calibri" pitchFamily="34" charset="0"/>
              </a:rPr>
              <a:t>(Szakember is elkövetheti)</a:t>
            </a:r>
            <a:r>
              <a:rPr lang="hu-HU" sz="1600" dirty="0" smtClean="0">
                <a:latin typeface="Calibri" pitchFamily="34" charset="0"/>
              </a:rPr>
              <a:t>.</a:t>
            </a:r>
          </a:p>
          <a:p>
            <a:pPr marL="271463" indent="-2714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dirty="0" smtClean="0">
                <a:solidFill>
                  <a:srgbClr val="009900"/>
                </a:solidFill>
                <a:latin typeface="Calibri" pitchFamily="34" charset="0"/>
              </a:rPr>
              <a:t>h)</a:t>
            </a:r>
            <a:r>
              <a:rPr lang="hu-HU" sz="16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versenyidőszakban</a:t>
            </a:r>
            <a:r>
              <a:rPr lang="hu-HU" sz="1600" dirty="0" smtClean="0"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más versenyzőnek </a:t>
            </a:r>
            <a:r>
              <a:rPr lang="hu-HU" sz="1600" dirty="0" smtClean="0">
                <a:latin typeface="Calibri" pitchFamily="34" charset="0"/>
              </a:rPr>
              <a:t>bármilyen tiltott szert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bead</a:t>
            </a:r>
            <a:r>
              <a:rPr lang="hu-HU" sz="1600" dirty="0" smtClean="0">
                <a:latin typeface="Calibri" pitchFamily="34" charset="0"/>
              </a:rPr>
              <a:t>, vagy bármilyen tiltott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módszert</a:t>
            </a:r>
            <a:r>
              <a:rPr lang="hu-HU" sz="1600" dirty="0" smtClean="0">
                <a:latin typeface="Calibri" pitchFamily="34" charset="0"/>
              </a:rPr>
              <a:t>, a tiltott módszer felhasználására alkalmas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eszközt</a:t>
            </a:r>
            <a:r>
              <a:rPr lang="hu-HU" sz="1600" dirty="0" smtClean="0">
                <a:latin typeface="Calibri" pitchFamily="34" charset="0"/>
              </a:rPr>
              <a:t> vagy tiltott módszer felhasználása elsajátításának, alkalmazásának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leírását</a:t>
            </a:r>
            <a:r>
              <a:rPr lang="hu-HU" sz="1600" dirty="0" smtClean="0">
                <a:latin typeface="Calibri" pitchFamily="34" charset="0"/>
              </a:rPr>
              <a:t> más versenyzővel összefüggésben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alkalmazza</a:t>
            </a:r>
            <a:r>
              <a:rPr lang="hu-HU" sz="1600" dirty="0" smtClean="0">
                <a:latin typeface="Calibri" pitchFamily="34" charset="0"/>
              </a:rPr>
              <a:t>, vagy</a:t>
            </a:r>
          </a:p>
          <a:p>
            <a:pPr marL="271463" indent="-2714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 </a:t>
            </a:r>
            <a:r>
              <a:rPr lang="hu-HU" sz="1600" b="1" dirty="0" smtClean="0">
                <a:latin typeface="Calibri" pitchFamily="34" charset="0"/>
              </a:rPr>
              <a:t>versenyen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kívüli</a:t>
            </a:r>
            <a:r>
              <a:rPr lang="hu-HU" sz="1600" b="1" dirty="0" smtClean="0">
                <a:latin typeface="Calibri" pitchFamily="34" charset="0"/>
              </a:rPr>
              <a:t> időszakban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 más versenyzőnek </a:t>
            </a:r>
            <a:r>
              <a:rPr lang="hu-HU" sz="1600" dirty="0" smtClean="0">
                <a:latin typeface="Calibri" pitchFamily="34" charset="0"/>
              </a:rPr>
              <a:t>versenyidőszakon kívül tiltott szert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bead</a:t>
            </a:r>
            <a:r>
              <a:rPr lang="hu-HU" sz="1600" dirty="0" smtClean="0">
                <a:latin typeface="Calibri" pitchFamily="34" charset="0"/>
              </a:rPr>
              <a:t>, vagy tiltott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módszert</a:t>
            </a:r>
            <a:r>
              <a:rPr lang="hu-HU" sz="1600" dirty="0" smtClean="0">
                <a:latin typeface="Calibri" pitchFamily="34" charset="0"/>
              </a:rPr>
              <a:t>, a tiltott módszer felhasználására alkalmas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eszközt</a:t>
            </a:r>
            <a:r>
              <a:rPr lang="hu-HU" sz="1600" dirty="0" smtClean="0">
                <a:latin typeface="Calibri" pitchFamily="34" charset="0"/>
              </a:rPr>
              <a:t> vagy tiltott módszer felhasználása elsajátításának, alkalmazásának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leírását</a:t>
            </a:r>
            <a:r>
              <a:rPr lang="hu-HU" sz="1600" dirty="0" smtClean="0">
                <a:latin typeface="Calibri" pitchFamily="34" charset="0"/>
              </a:rPr>
              <a:t> más versenyzővel összefüggésben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alkalmazza</a:t>
            </a:r>
            <a:r>
              <a:rPr lang="hu-HU" sz="1600" dirty="0" smtClean="0">
                <a:latin typeface="Calibri" pitchFamily="34" charset="0"/>
              </a:rPr>
              <a:t>, ezekhez vagy ezek leplezéséhez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segítséget</a:t>
            </a:r>
            <a:r>
              <a:rPr lang="hu-HU" sz="1600" u="sng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nyújt</a:t>
            </a:r>
            <a:r>
              <a:rPr lang="hu-HU" sz="1600" dirty="0" smtClean="0">
                <a:latin typeface="Calibri" pitchFamily="34" charset="0"/>
              </a:rPr>
              <a:t>, ezekben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közreműködik</a:t>
            </a:r>
            <a:r>
              <a:rPr lang="hu-HU" sz="1600" dirty="0" smtClean="0">
                <a:latin typeface="Calibri" pitchFamily="34" charset="0"/>
              </a:rPr>
              <a:t>, vagy ezeket </a:t>
            </a:r>
            <a:r>
              <a:rPr lang="hu-HU" sz="1800" b="1" u="sng" dirty="0" smtClean="0">
                <a:solidFill>
                  <a:srgbClr val="0070C0"/>
                </a:solidFill>
                <a:latin typeface="Calibri" pitchFamily="34" charset="0"/>
              </a:rPr>
              <a:t>megkísérli</a:t>
            </a:r>
            <a:r>
              <a:rPr lang="hu-HU" sz="1600" dirty="0" smtClean="0">
                <a:latin typeface="Calibri" pitchFamily="34" charset="0"/>
              </a:rPr>
              <a:t> 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484313"/>
            <a:ext cx="4427538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500563" y="1484313"/>
            <a:ext cx="4643437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400" b="1" dirty="0">
                <a:solidFill>
                  <a:prstClr val="black"/>
                </a:solidFill>
                <a:latin typeface="Calibri" pitchFamily="34" charset="0"/>
              </a:rPr>
              <a:t>A sportoló által elkövethető doppingvétségek </a:t>
            </a:r>
            <a:r>
              <a:rPr lang="hu-HU" sz="2400" b="1" dirty="0" smtClean="0">
                <a:solidFill>
                  <a:prstClr val="black"/>
                </a:solidFill>
                <a:latin typeface="Calibri" pitchFamily="34" charset="0"/>
              </a:rPr>
              <a:t>IV.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2.9.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Bűnrészesség</a:t>
            </a:r>
          </a:p>
          <a:p>
            <a:pPr marL="0" indent="0">
              <a:buNone/>
            </a:pPr>
            <a:r>
              <a:rPr lang="hu-HU" sz="2400" dirty="0">
                <a:latin typeface="Calibri" pitchFamily="34" charset="0"/>
              </a:rPr>
              <a:t>Közreműködés, ösztönzés, segítség, felbujtás, ennek leplezése, vagy bármely más típusú szándékos bűnrészesség, amely doppingvétséggel vagy annak </a:t>
            </a:r>
            <a:r>
              <a:rPr lang="hu-HU" sz="2400" i="1" dirty="0">
                <a:latin typeface="Calibri" pitchFamily="34" charset="0"/>
              </a:rPr>
              <a:t>kísérletével</a:t>
            </a:r>
            <a:r>
              <a:rPr lang="hu-HU" sz="2400" dirty="0">
                <a:latin typeface="Calibri" pitchFamily="34" charset="0"/>
              </a:rPr>
              <a:t>, vagy a 10.12.1. cikk rendelkezéseinek más </a:t>
            </a:r>
            <a:r>
              <a:rPr lang="hu-HU" sz="2400" i="1" dirty="0">
                <a:latin typeface="Calibri" pitchFamily="34" charset="0"/>
              </a:rPr>
              <a:t>személy</a:t>
            </a:r>
            <a:r>
              <a:rPr lang="hu-HU" sz="2400" dirty="0">
                <a:latin typeface="Calibri" pitchFamily="34" charset="0"/>
              </a:rPr>
              <a:t> általi megsértésével függ </a:t>
            </a:r>
            <a:r>
              <a:rPr lang="hu-HU" sz="2400" dirty="0" smtClean="0">
                <a:latin typeface="Calibri" pitchFamily="34" charset="0"/>
              </a:rPr>
              <a:t>össze</a:t>
            </a:r>
          </a:p>
          <a:p>
            <a:pPr marL="0" indent="0">
              <a:buNone/>
            </a:pPr>
            <a:endParaRPr lang="hu-HU" sz="18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hu-HU" sz="18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hu-HU" sz="1800" dirty="0">
              <a:latin typeface="Calibri" pitchFamily="34" charset="0"/>
            </a:endParaRPr>
          </a:p>
          <a:p>
            <a:pPr marL="0" indent="0">
              <a:buNone/>
            </a:pPr>
            <a:endParaRPr lang="hu-HU" sz="1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2.10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Tiltott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együttműködés</a:t>
            </a:r>
          </a:p>
          <a:p>
            <a:pPr marL="0" indent="0">
              <a:buNone/>
            </a:pPr>
            <a:r>
              <a:rPr lang="hu-HU" sz="2400" dirty="0" smtClean="0">
                <a:latin typeface="Calibri" pitchFamily="34" charset="0"/>
              </a:rPr>
              <a:t>Sportoló </a:t>
            </a:r>
            <a:r>
              <a:rPr lang="hu-HU" sz="2400" dirty="0">
                <a:latin typeface="Calibri" pitchFamily="34" charset="0"/>
              </a:rPr>
              <a:t>vagy más személy szakmai vagy sporttal kapcsolatos minőségében történő együttműködése olyan, sportolót segítő személlyel, aki: </a:t>
            </a:r>
          </a:p>
          <a:p>
            <a:pPr marL="0" indent="0">
              <a:buNone/>
            </a:pPr>
            <a:r>
              <a:rPr lang="hu-HU" sz="2400" dirty="0" smtClean="0">
                <a:latin typeface="Calibri" pitchFamily="34" charset="0"/>
              </a:rPr>
              <a:t>1. eltiltás </a:t>
            </a:r>
            <a:r>
              <a:rPr lang="hu-HU" sz="2400" dirty="0">
                <a:latin typeface="Calibri" pitchFamily="34" charset="0"/>
              </a:rPr>
              <a:t>alatt áll; vagy </a:t>
            </a:r>
            <a:endParaRPr lang="hu-HU" sz="24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Calibri" pitchFamily="34" charset="0"/>
              </a:rPr>
              <a:t>2. </a:t>
            </a:r>
            <a:r>
              <a:rPr lang="hu-HU" sz="2400" dirty="0">
                <a:latin typeface="Calibri" pitchFamily="34" charset="0"/>
              </a:rPr>
              <a:t>büntetőjogi, fegyelmi vagy szakmai eljárás során elmarasztalták olyan magatartás miatt, amely – ha az érintett személyre a Szabályzattal összhangban álló szabályok vonatkoztak volna – doppingvétségnek minősült volna, vagy ilyen magatartást állapítottak volna meg</a:t>
            </a:r>
            <a:r>
              <a:rPr lang="hu-HU" sz="2400" dirty="0" smtClean="0">
                <a:latin typeface="Calibri" pitchFamily="34" charset="0"/>
              </a:rPr>
              <a:t>.; vagy</a:t>
            </a:r>
          </a:p>
          <a:p>
            <a:pPr marL="0" indent="0">
              <a:buNone/>
            </a:pPr>
            <a:r>
              <a:rPr lang="hu-HU" sz="2400" dirty="0" smtClean="0">
                <a:latin typeface="Calibri" pitchFamily="34" charset="0"/>
              </a:rPr>
              <a:t>3</a:t>
            </a:r>
            <a:r>
              <a:rPr lang="hu-HU" sz="2400" dirty="0">
                <a:latin typeface="Calibri" pitchFamily="34" charset="0"/>
              </a:rPr>
              <a:t>.  </a:t>
            </a:r>
            <a:r>
              <a:rPr lang="hu-HU" sz="2400" dirty="0" smtClean="0">
                <a:latin typeface="Calibri" pitchFamily="34" charset="0"/>
              </a:rPr>
              <a:t>a </a:t>
            </a:r>
            <a:r>
              <a:rPr lang="hu-HU" sz="2400" dirty="0">
                <a:latin typeface="Calibri" pitchFamily="34" charset="0"/>
              </a:rPr>
              <a:t>leírt </a:t>
            </a:r>
            <a:r>
              <a:rPr lang="hu-HU" sz="2400" dirty="0" smtClean="0">
                <a:latin typeface="Calibri" pitchFamily="34" charset="0"/>
              </a:rPr>
              <a:t>személyeket </a:t>
            </a:r>
            <a:r>
              <a:rPr lang="hu-HU" sz="2400" dirty="0">
                <a:latin typeface="Calibri" pitchFamily="34" charset="0"/>
              </a:rPr>
              <a:t>leplezni segít vagy annak közvetítőjeként működik.</a:t>
            </a:r>
          </a:p>
          <a:p>
            <a:pPr marL="0" indent="0">
              <a:buNone/>
            </a:pPr>
            <a:endParaRPr lang="hu-HU" sz="2400" dirty="0">
              <a:latin typeface="Calibri" pitchFamily="34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dirty="0" smtClean="0">
                <a:latin typeface="Calibri" pitchFamily="34" charset="0"/>
              </a:rPr>
              <a:t>i) </a:t>
            </a:r>
            <a:r>
              <a:rPr lang="hu-HU" sz="27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doppingvétség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elkövetésében </a:t>
            </a:r>
            <a:r>
              <a:rPr lang="hu-HU" sz="2700" dirty="0">
                <a:latin typeface="Calibri" pitchFamily="34" charset="0"/>
              </a:rPr>
              <a:t>vagy annak kísérletében, vagy a 31. § (1)-(3) bekezdése rendelkezéseinek más személy általi megsértésében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közreműködik</a:t>
            </a:r>
            <a:r>
              <a:rPr lang="hu-HU" sz="2700" dirty="0">
                <a:latin typeface="Calibri" pitchFamily="34" charset="0"/>
              </a:rPr>
              <a:t>, azt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ösztönzi</a:t>
            </a:r>
            <a:r>
              <a:rPr lang="hu-HU" sz="2700" dirty="0">
                <a:latin typeface="Calibri" pitchFamily="34" charset="0"/>
              </a:rPr>
              <a:t>, ahhoz vagy annak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leplezéséhez</a:t>
            </a:r>
            <a:r>
              <a:rPr lang="hu-HU" sz="2700" dirty="0">
                <a:latin typeface="Calibri" pitchFamily="34" charset="0"/>
              </a:rPr>
              <a:t>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segítséget</a:t>
            </a:r>
            <a:r>
              <a:rPr lang="hu-HU" sz="2700" dirty="0">
                <a:latin typeface="Calibri" pitchFamily="34" charset="0"/>
              </a:rPr>
              <a:t> nyújt, vagy ezek elkövetésére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rábír</a:t>
            </a:r>
            <a:r>
              <a:rPr lang="hu-HU" sz="2700" dirty="0">
                <a:latin typeface="Calibri" pitchFamily="34" charset="0"/>
              </a:rPr>
              <a:t>, vagy ezek elkövetésével összefüggésben bármely más típusú szándékos cselekményt valósít meg, vagy azt </a:t>
            </a:r>
            <a:r>
              <a:rPr lang="hu-HU" sz="2700" dirty="0" smtClean="0">
                <a:latin typeface="Calibri" pitchFamily="34" charset="0"/>
              </a:rPr>
              <a:t>megkísérli</a:t>
            </a:r>
          </a:p>
          <a:p>
            <a:pPr marL="0" indent="0">
              <a:buNone/>
            </a:pPr>
            <a:endParaRPr lang="hu-HU" sz="27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hu-HU" sz="2700" dirty="0" smtClean="0">
                <a:latin typeface="Calibri" pitchFamily="34" charset="0"/>
              </a:rPr>
              <a:t>j)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eltiltás</a:t>
            </a:r>
            <a:r>
              <a:rPr lang="hu-HU" sz="2700" dirty="0" smtClean="0">
                <a:latin typeface="Calibri" pitchFamily="34" charset="0"/>
              </a:rPr>
              <a:t>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hatálya</a:t>
            </a:r>
            <a:r>
              <a:rPr lang="hu-HU" sz="2700" dirty="0">
                <a:latin typeface="Calibri" pitchFamily="34" charset="0"/>
              </a:rPr>
              <a:t>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alatt</a:t>
            </a:r>
            <a:r>
              <a:rPr lang="hu-HU" sz="2700" dirty="0">
                <a:latin typeface="Calibri" pitchFamily="34" charset="0"/>
              </a:rPr>
              <a:t>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álló</a:t>
            </a:r>
            <a:r>
              <a:rPr lang="hu-HU" sz="2700" dirty="0">
                <a:latin typeface="Calibri" pitchFamily="34" charset="0"/>
              </a:rPr>
              <a:t> vagy olyan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sportszakemberrel</a:t>
            </a:r>
            <a:r>
              <a:rPr lang="hu-HU" sz="2700" dirty="0">
                <a:latin typeface="Calibri" pitchFamily="34" charset="0"/>
              </a:rPr>
              <a:t>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valósít</a:t>
            </a:r>
            <a:r>
              <a:rPr lang="hu-HU" sz="2700" dirty="0">
                <a:latin typeface="Calibri" pitchFamily="34" charset="0"/>
              </a:rPr>
              <a:t>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meg</a:t>
            </a:r>
            <a:r>
              <a:rPr lang="hu-HU" sz="2700" dirty="0">
                <a:latin typeface="Calibri" pitchFamily="34" charset="0"/>
              </a:rPr>
              <a:t> sportszakmai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együttműködést</a:t>
            </a:r>
            <a:r>
              <a:rPr lang="hu-HU" sz="2700" dirty="0">
                <a:latin typeface="Calibri" pitchFamily="34" charset="0"/>
              </a:rPr>
              <a:t> vagy azt </a:t>
            </a:r>
            <a:r>
              <a:rPr lang="hu-HU" sz="27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leplezi</a:t>
            </a:r>
            <a:r>
              <a:rPr lang="hu-HU" sz="2700" dirty="0">
                <a:latin typeface="Calibri" pitchFamily="34" charset="0"/>
              </a:rPr>
              <a:t>, akit – olyan magatartás miatt, ami doppingvétségnek minősül – büntetőeljárás vagy fegyelmi eljárás eredményeként elítéltek vagy foglalkozásának gyakorlásától eltiltották feltéve, ha előtte a versenyzőt szabályszerűen értesítették a sportszakember eltiltott státuszáról és az együttműködés következményeiről</a:t>
            </a:r>
          </a:p>
        </p:txBody>
      </p:sp>
    </p:spTree>
    <p:extLst>
      <p:ext uri="{BB962C8B-B14F-4D97-AF65-F5344CB8AC3E}">
        <p14:creationId xmlns:p14="http://schemas.microsoft.com/office/powerpoint/2010/main" val="28019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158037" cy="1100137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Ad 11. A doppingellenőrzésre vonatkozó általános rendelkezések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550" y="1484313"/>
            <a:ext cx="7661275" cy="51133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u-HU" sz="2400" dirty="0" smtClean="0">
                <a:latin typeface="Calibri" pitchFamily="34" charset="0"/>
              </a:rPr>
              <a:t>A doppingellenőrzés lehet </a:t>
            </a:r>
            <a:r>
              <a:rPr lang="hu-HU" sz="2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előre bejelentett</a:t>
            </a: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hu-HU" sz="2400" dirty="0" smtClean="0">
                <a:latin typeface="Calibri" pitchFamily="34" charset="0"/>
              </a:rPr>
              <a:t>vagy </a:t>
            </a:r>
            <a:r>
              <a:rPr lang="hu-HU" sz="2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bejelentés nélküli</a:t>
            </a:r>
            <a:r>
              <a:rPr lang="hu-HU" sz="2400" dirty="0" smtClean="0">
                <a:latin typeface="Calibri" pitchFamily="34" charset="0"/>
              </a:rPr>
              <a:t>, és kiterjed minden versenyzőre. Bejelentés nélküli az a doppingellenőrzés, amelyet előzetes értesítés nélkül végeznek a versenyzőn, és </a:t>
            </a:r>
            <a:r>
              <a:rPr lang="hu-HU" sz="2400" u="sng" dirty="0" smtClean="0">
                <a:latin typeface="Calibri" pitchFamily="34" charset="0"/>
              </a:rPr>
              <a:t>őt az értesítés időpontjától a mintavétel folyamán végig figyelemmel kísérik</a:t>
            </a:r>
            <a:r>
              <a:rPr lang="hu-HU" sz="24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u-HU" sz="2400" dirty="0" smtClean="0">
                <a:latin typeface="Calibri" pitchFamily="34" charset="0"/>
              </a:rPr>
              <a:t>Doppingellenőrzés tartható a </a:t>
            </a:r>
            <a:r>
              <a:rPr lang="hu-HU" sz="2400" b="1" u="sng" dirty="0" smtClean="0">
                <a:latin typeface="Calibri" pitchFamily="34" charset="0"/>
              </a:rPr>
              <a:t>versenyrendszerben szervezett versenyen</a:t>
            </a:r>
            <a:r>
              <a:rPr lang="hu-HU" sz="2400" dirty="0" smtClean="0">
                <a:latin typeface="Calibri" pitchFamily="34" charset="0"/>
              </a:rPr>
              <a:t> és </a:t>
            </a:r>
            <a:r>
              <a:rPr lang="hu-HU" sz="2400" b="1" u="sng" dirty="0" smtClean="0">
                <a:latin typeface="Calibri" pitchFamily="34" charset="0"/>
              </a:rPr>
              <a:t>versenyen kívüli</a:t>
            </a:r>
            <a:r>
              <a:rPr lang="hu-HU" sz="2400" dirty="0" smtClean="0">
                <a:latin typeface="Calibri" pitchFamily="34" charset="0"/>
              </a:rPr>
              <a:t> időszakban, valamint </a:t>
            </a:r>
            <a:r>
              <a:rPr lang="hu-HU" sz="2400" b="1" dirty="0" smtClean="0">
                <a:solidFill>
                  <a:srgbClr val="FF0000"/>
                </a:solidFill>
                <a:latin typeface="Calibri" pitchFamily="34" charset="0"/>
              </a:rPr>
              <a:t>új szabályként: sportrendezvényen </a:t>
            </a:r>
            <a:r>
              <a:rPr lang="hu-HU" sz="2400" i="1" dirty="0" smtClean="0">
                <a:latin typeface="Calibri" pitchFamily="34" charset="0"/>
              </a:rPr>
              <a:t>(ez tágabb, mint </a:t>
            </a:r>
            <a:r>
              <a:rPr lang="hu-HU" sz="2400" i="1" dirty="0">
                <a:latin typeface="Calibri" pitchFamily="34" charset="0"/>
              </a:rPr>
              <a:t>a versenyrendszer: sportszervezet vagy sportszövetség által versenyrendszerben vagy azon kívül, résztvevők jelenlétében megtartott verseny, </a:t>
            </a:r>
            <a:r>
              <a:rPr lang="hu-HU" sz="2400" i="1" dirty="0" smtClean="0">
                <a:latin typeface="Calibri" pitchFamily="34" charset="0"/>
              </a:rPr>
              <a:t>mérkőzés)</a:t>
            </a:r>
            <a:r>
              <a:rPr lang="hu-HU" sz="24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BÁRMELY</a:t>
            </a:r>
            <a:r>
              <a:rPr lang="hu-HU" sz="2400" dirty="0" smtClean="0">
                <a:latin typeface="Calibri" pitchFamily="34" charset="0"/>
              </a:rPr>
              <a:t>, a </a:t>
            </a:r>
            <a:r>
              <a:rPr lang="hu-HU" sz="2400" dirty="0" smtClean="0">
                <a:solidFill>
                  <a:srgbClr val="FF0000"/>
                </a:solidFill>
                <a:latin typeface="Calibri" pitchFamily="34" charset="0"/>
              </a:rPr>
              <a:t>doppingellenes tevékenységben részt vevő</a:t>
            </a:r>
            <a:r>
              <a:rPr lang="hu-HU" sz="2400" dirty="0" smtClean="0">
                <a:latin typeface="Calibri" pitchFamily="34" charset="0"/>
              </a:rPr>
              <a:t> </a:t>
            </a:r>
            <a:r>
              <a:rPr lang="hu-HU" sz="2400" strike="sngStrike" dirty="0" smtClean="0">
                <a:latin typeface="Calibri" pitchFamily="34" charset="0"/>
              </a:rPr>
              <a:t>vizsgálatot végző </a:t>
            </a:r>
            <a:r>
              <a:rPr lang="hu-HU" sz="2400" dirty="0" smtClean="0">
                <a:latin typeface="Calibri" pitchFamily="34" charset="0"/>
              </a:rPr>
              <a:t>szervezet a </a:t>
            </a:r>
            <a:r>
              <a:rPr lang="hu-HU" sz="2400" b="1" u="sng" dirty="0" smtClean="0">
                <a:latin typeface="Calibri" pitchFamily="34" charset="0"/>
              </a:rPr>
              <a:t>rendeletben</a:t>
            </a:r>
            <a:r>
              <a:rPr lang="hu-HU" sz="2400" dirty="0" smtClean="0">
                <a:latin typeface="Calibri" pitchFamily="34" charset="0"/>
              </a:rPr>
              <a:t> </a:t>
            </a:r>
            <a:r>
              <a:rPr lang="hu-HU" sz="2400" b="1" u="sng" dirty="0" smtClean="0">
                <a:latin typeface="Calibri" pitchFamily="34" charset="0"/>
              </a:rPr>
              <a:t>és</a:t>
            </a:r>
            <a:r>
              <a:rPr lang="hu-HU" sz="2400" dirty="0" smtClean="0">
                <a:latin typeface="Calibri" pitchFamily="34" charset="0"/>
              </a:rPr>
              <a:t> a doppingellenőrzésre vonatkozó </a:t>
            </a:r>
            <a:r>
              <a:rPr lang="hu-HU" sz="2400" b="1" u="sng" dirty="0" smtClean="0">
                <a:latin typeface="Calibri" pitchFamily="34" charset="0"/>
              </a:rPr>
              <a:t>nemzetközi követelményben előírtak szerint köteles eljárni</a:t>
            </a:r>
            <a:r>
              <a:rPr lang="hu-HU" sz="2400" dirty="0" smtClean="0">
                <a:latin typeface="Calibri" pitchFamily="34" charset="0"/>
              </a:rPr>
              <a:t> a </a:t>
            </a:r>
            <a:r>
              <a:rPr lang="hu-HU" sz="2400" dirty="0" smtClean="0">
                <a:solidFill>
                  <a:srgbClr val="FF0000"/>
                </a:solidFill>
                <a:latin typeface="Calibri" pitchFamily="34" charset="0"/>
              </a:rPr>
              <a:t>doppingellenőrzés</a:t>
            </a:r>
            <a:r>
              <a:rPr lang="hu-HU" sz="2400" dirty="0" smtClean="0">
                <a:latin typeface="Calibri" pitchFamily="34" charset="0"/>
              </a:rPr>
              <a:t> </a:t>
            </a:r>
            <a:r>
              <a:rPr lang="hu-HU" sz="2400" strike="sngStrike" dirty="0" smtClean="0">
                <a:latin typeface="Calibri" pitchFamily="34" charset="0"/>
              </a:rPr>
              <a:t>vizsgálat, valamint az eredmény közlése</a:t>
            </a:r>
            <a:r>
              <a:rPr lang="hu-HU" sz="2400" dirty="0" smtClean="0">
                <a:latin typeface="Calibri" pitchFamily="34" charset="0"/>
              </a:rPr>
              <a:t> során.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hu-HU" sz="2400" dirty="0" smtClean="0">
                <a:latin typeface="Calibri" pitchFamily="34" charset="0"/>
              </a:rPr>
              <a:t>A doppingellenőrzést </a:t>
            </a:r>
            <a:r>
              <a:rPr lang="hu-HU" sz="2400" b="1" u="sng" dirty="0" smtClean="0">
                <a:latin typeface="Calibri" pitchFamily="34" charset="0"/>
              </a:rPr>
              <a:t>akkor is el </a:t>
            </a:r>
            <a:r>
              <a:rPr lang="hu-HU" sz="2400" b="1" u="sng" dirty="0" smtClean="0">
                <a:solidFill>
                  <a:srgbClr val="FF0000"/>
                </a:solidFill>
                <a:latin typeface="Calibri" pitchFamily="34" charset="0"/>
              </a:rPr>
              <a:t>lehet</a:t>
            </a:r>
            <a:r>
              <a:rPr lang="hu-HU" sz="2400" b="1" u="sng" dirty="0" smtClean="0">
                <a:latin typeface="Calibri" pitchFamily="34" charset="0"/>
              </a:rPr>
              <a:t> végezni, ha</a:t>
            </a:r>
            <a:r>
              <a:rPr lang="hu-HU" sz="2400" dirty="0" smtClean="0">
                <a:latin typeface="Calibri" pitchFamily="34" charset="0"/>
              </a:rPr>
              <a:t> a versenyző a versenytől </a:t>
            </a:r>
            <a:r>
              <a:rPr lang="hu-HU" sz="2400" b="1" u="sng" dirty="0" smtClean="0">
                <a:latin typeface="Calibri" pitchFamily="34" charset="0"/>
              </a:rPr>
              <a:t>visszalép</a:t>
            </a:r>
            <a:r>
              <a:rPr lang="hu-HU" sz="2400" dirty="0" smtClean="0">
                <a:latin typeface="Calibri" pitchFamily="34" charset="0"/>
              </a:rPr>
              <a:t>, továbbá ha a verseny előtt vagy a versenyen </a:t>
            </a:r>
            <a:r>
              <a:rPr lang="hu-HU" sz="2400" b="1" u="sng" dirty="0" smtClean="0">
                <a:latin typeface="Calibri" pitchFamily="34" charset="0"/>
              </a:rPr>
              <a:t>megsérül</a:t>
            </a:r>
            <a:r>
              <a:rPr lang="hu-HU" sz="2400" dirty="0" smtClean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92075"/>
          </a:xfrm>
        </p:spPr>
        <p:txBody>
          <a:bodyPr>
            <a:normAutofit fontScale="90000"/>
          </a:bodyPr>
          <a:lstStyle/>
          <a:p>
            <a:endParaRPr lang="hu-HU" sz="36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333375"/>
            <a:ext cx="7661275" cy="576262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800" dirty="0" smtClean="0">
                <a:latin typeface="Calibri" pitchFamily="34" charset="0"/>
              </a:rPr>
              <a:t>A doppingellenőrzést a versenyző </a:t>
            </a:r>
            <a:r>
              <a:rPr lang="hu-HU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emberi méltósághoz fűződő jog</a:t>
            </a:r>
            <a:r>
              <a:rPr lang="hu-HU" sz="2800" u="sng" dirty="0" smtClean="0">
                <a:latin typeface="Calibri" pitchFamily="34" charset="0"/>
              </a:rPr>
              <a:t>ának tiszteletben tartásával</a:t>
            </a:r>
            <a:r>
              <a:rPr lang="hu-HU" sz="2800" dirty="0" smtClean="0">
                <a:latin typeface="Calibri" pitchFamily="34" charset="0"/>
              </a:rPr>
              <a:t> kell elvégezni. </a:t>
            </a:r>
            <a:r>
              <a:rPr lang="hu-HU" sz="1700" i="1" dirty="0" smtClean="0">
                <a:latin typeface="Calibri" pitchFamily="34" charset="0"/>
              </a:rPr>
              <a:t>(erről később bővebben…)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5"/>
            </a:pPr>
            <a:endParaRPr lang="hu-HU" sz="2800" dirty="0" smtClean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800" dirty="0" smtClean="0">
                <a:latin typeface="Calibri" pitchFamily="34" charset="0"/>
              </a:rPr>
              <a:t>A </a:t>
            </a:r>
            <a:r>
              <a:rPr lang="hu-HU" sz="2800" b="1" dirty="0" smtClean="0">
                <a:latin typeface="Calibri" pitchFamily="34" charset="0"/>
              </a:rPr>
              <a:t>versenyidőszakban </a:t>
            </a:r>
            <a:r>
              <a:rPr lang="hu-HU" sz="2800" dirty="0" smtClean="0">
                <a:latin typeface="Calibri" pitchFamily="34" charset="0"/>
              </a:rPr>
              <a:t>a doppingellenőrzéshez és a mintavételhez szükséges személyi és tárgyi feltételeket - bejelentés nélküli doppingellenőrzés esetén is - </a:t>
            </a:r>
            <a:r>
              <a:rPr lang="hu-HU" sz="2800" u="sng" dirty="0" smtClean="0">
                <a:latin typeface="Calibri" pitchFamily="34" charset="0"/>
              </a:rPr>
              <a:t>a szövetség vagy a sportesemény szervezője köteles biztosítani</a:t>
            </a:r>
            <a:r>
              <a:rPr lang="hu-HU" sz="2800" dirty="0" smtClean="0">
                <a:latin typeface="Calibri" pitchFamily="34" charset="0"/>
              </a:rPr>
              <a:t>, amit a verseny előtt a versenybíróság ellenőriz.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800" dirty="0" smtClean="0">
                <a:latin typeface="Calibri" pitchFamily="34" charset="0"/>
              </a:rPr>
              <a:t>A </a:t>
            </a:r>
            <a:r>
              <a:rPr lang="hu-HU" sz="2800" b="1" dirty="0" smtClean="0">
                <a:latin typeface="Calibri" pitchFamily="34" charset="0"/>
              </a:rPr>
              <a:t>versenyen kívüli időszakban</a:t>
            </a:r>
            <a:r>
              <a:rPr lang="hu-HU" sz="2800" dirty="0" smtClean="0">
                <a:latin typeface="Calibri" pitchFamily="34" charset="0"/>
              </a:rPr>
              <a:t>, valamint az </a:t>
            </a:r>
            <a:r>
              <a:rPr lang="hu-HU" sz="2800" dirty="0" err="1" smtClean="0">
                <a:latin typeface="Calibri" pitchFamily="34" charset="0"/>
              </a:rPr>
              <a:t>RTP-tagok</a:t>
            </a:r>
            <a:r>
              <a:rPr lang="hu-HU" sz="2800" dirty="0" smtClean="0">
                <a:latin typeface="Calibri" pitchFamily="34" charset="0"/>
              </a:rPr>
              <a:t> doppingellenőrzése esetén az elkülönített helyiséget a szövetség </a:t>
            </a:r>
            <a:r>
              <a:rPr lang="hu-HU" sz="2800" dirty="0" smtClean="0">
                <a:solidFill>
                  <a:srgbClr val="FF0000"/>
                </a:solidFill>
                <a:latin typeface="Calibri" pitchFamily="34" charset="0"/>
              </a:rPr>
              <a:t>vagy tagszervezete</a:t>
            </a:r>
            <a:r>
              <a:rPr lang="hu-HU" sz="2800" dirty="0" smtClean="0">
                <a:latin typeface="Calibri" pitchFamily="34" charset="0"/>
              </a:rPr>
              <a:t>, a további személyi és tárgyi feltételeket </a:t>
            </a:r>
            <a:r>
              <a:rPr lang="hu-HU" sz="2800" u="sng" dirty="0" smtClean="0">
                <a:latin typeface="Calibri" pitchFamily="34" charset="0"/>
              </a:rPr>
              <a:t>a HUNADO biztosítja</a:t>
            </a:r>
            <a:r>
              <a:rPr lang="hu-HU" sz="2800" dirty="0" smtClean="0">
                <a:latin typeface="Calibri" pitchFamily="34" charset="0"/>
              </a:rPr>
              <a:t>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800" dirty="0" smtClean="0">
                <a:latin typeface="Calibri" pitchFamily="34" charset="0"/>
              </a:rPr>
              <a:t>A doppingellenőrzés </a:t>
            </a:r>
            <a:r>
              <a:rPr lang="hu-HU" sz="2800" b="1" u="sng" dirty="0" smtClean="0">
                <a:latin typeface="Calibri" pitchFamily="34" charset="0"/>
              </a:rPr>
              <a:t>költségeit az ellenőrzést kezdeményező szervezet viseli </a:t>
            </a:r>
            <a:r>
              <a:rPr lang="hu-HU" sz="2800" dirty="0" smtClean="0">
                <a:latin typeface="Calibri" pitchFamily="34" charset="0"/>
              </a:rPr>
              <a:t>(</a:t>
            </a:r>
            <a:r>
              <a:rPr lang="hu-HU" sz="2800" i="1" dirty="0" smtClean="0">
                <a:latin typeface="Calibri" pitchFamily="34" charset="0"/>
              </a:rPr>
              <a:t>ez az esetek 90%-ában az állam</a:t>
            </a:r>
            <a:r>
              <a:rPr lang="hu-HU" sz="2800" dirty="0" smtClean="0">
                <a:latin typeface="Calibri" pitchFamily="34" charset="0"/>
              </a:rPr>
              <a:t>).</a:t>
            </a:r>
          </a:p>
          <a:p>
            <a:pPr marL="457200" indent="-457200">
              <a:lnSpc>
                <a:spcPct val="80000"/>
              </a:lnSpc>
            </a:pPr>
            <a:endParaRPr lang="hu-HU" sz="2800" dirty="0" smtClean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</a:pPr>
            <a:endParaRPr lang="hu-HU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158037" cy="1028700"/>
          </a:xfrm>
        </p:spPr>
        <p:txBody>
          <a:bodyPr/>
          <a:lstStyle/>
          <a:p>
            <a:pPr algn="ctr"/>
            <a:r>
              <a:rPr lang="hu-HU" sz="2800" b="1" dirty="0" smtClean="0">
                <a:solidFill>
                  <a:schemeClr val="tx1"/>
                </a:solidFill>
                <a:latin typeface="Calibri" pitchFamily="34" charset="0"/>
              </a:rPr>
              <a:t>Ad 12. </a:t>
            </a:r>
            <a:r>
              <a:rPr lang="hu-H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 vizsgálat-eloszlási terv</a:t>
            </a:r>
            <a:r>
              <a:rPr lang="hu-HU" sz="28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hu-HU" sz="2800" b="1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hu-HU" sz="28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412875"/>
            <a:ext cx="7661275" cy="51117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endParaRPr lang="hu-HU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400" dirty="0" smtClean="0">
                <a:latin typeface="Calibri" pitchFamily="34" charset="0"/>
              </a:rPr>
              <a:t>A </a:t>
            </a:r>
            <a:r>
              <a:rPr lang="hu-HU" sz="2400" b="1" u="sng" dirty="0" smtClean="0">
                <a:latin typeface="Calibri" pitchFamily="34" charset="0"/>
              </a:rPr>
              <a:t>szövetség</a:t>
            </a:r>
            <a:r>
              <a:rPr lang="hu-HU" sz="2400" dirty="0" smtClean="0">
                <a:latin typeface="Calibri" pitchFamily="34" charset="0"/>
              </a:rPr>
              <a:t> összeállítja </a:t>
            </a:r>
            <a:r>
              <a:rPr lang="hu-HU" sz="2400" b="1" u="sng" dirty="0" smtClean="0">
                <a:latin typeface="Calibri" pitchFamily="34" charset="0"/>
              </a:rPr>
              <a:t>az általa </a:t>
            </a:r>
            <a:r>
              <a:rPr lang="hu-HU" sz="2400" b="1" u="sng" dirty="0" smtClean="0">
                <a:solidFill>
                  <a:srgbClr val="FF0000"/>
                </a:solidFill>
                <a:latin typeface="Calibri" pitchFamily="34" charset="0"/>
              </a:rPr>
              <a:t>javasolt </a:t>
            </a:r>
            <a:r>
              <a:rPr lang="hu-HU" sz="2400" dirty="0" smtClean="0">
                <a:latin typeface="Calibri" pitchFamily="34" charset="0"/>
              </a:rPr>
              <a:t>doppingellenőrzések </a:t>
            </a:r>
            <a:r>
              <a:rPr lang="hu-HU" sz="2400" u="sng" dirty="0" smtClean="0">
                <a:latin typeface="Calibri" pitchFamily="34" charset="0"/>
              </a:rPr>
              <a:t>éves tervét</a:t>
            </a:r>
            <a:r>
              <a:rPr lang="hu-HU" sz="2400" dirty="0" smtClean="0">
                <a:latin typeface="Calibri" pitchFamily="34" charset="0"/>
              </a:rPr>
              <a:t>, amelyet a tárgyévi versenyeket magában foglaló </a:t>
            </a:r>
            <a:r>
              <a:rPr lang="hu-HU" sz="2400" u="sng" dirty="0" smtClean="0">
                <a:latin typeface="Calibri" pitchFamily="34" charset="0"/>
              </a:rPr>
              <a:t>versenynaptárával együtt a tárgyévet megelőző év december 1-jéig megküld a HUNADO részére</a:t>
            </a:r>
            <a:r>
              <a:rPr lang="hu-HU" sz="24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400" dirty="0" smtClean="0">
                <a:latin typeface="Calibri" pitchFamily="34" charset="0"/>
              </a:rPr>
              <a:t>A </a:t>
            </a:r>
            <a:r>
              <a:rPr lang="hu-HU" sz="2400" b="1" u="sng" dirty="0" smtClean="0">
                <a:latin typeface="Calibri" pitchFamily="34" charset="0"/>
              </a:rPr>
              <a:t>HUNADO</a:t>
            </a:r>
            <a:r>
              <a:rPr lang="hu-HU" sz="2400" dirty="0" smtClean="0">
                <a:latin typeface="Calibri" pitchFamily="34" charset="0"/>
              </a:rPr>
              <a:t> ezt követően elkészíti és a </a:t>
            </a:r>
            <a:r>
              <a:rPr lang="hu-HU" sz="2400" b="1" u="sng" dirty="0" smtClean="0">
                <a:latin typeface="Calibri" pitchFamily="34" charset="0"/>
              </a:rPr>
              <a:t>miniszter</a:t>
            </a:r>
            <a:r>
              <a:rPr lang="hu-HU" sz="2400" dirty="0" smtClean="0">
                <a:latin typeface="Calibri" pitchFamily="34" charset="0"/>
              </a:rPr>
              <a:t> részére </a:t>
            </a:r>
            <a:r>
              <a:rPr lang="hu-HU" sz="2400" u="sng" dirty="0" smtClean="0">
                <a:latin typeface="Calibri" pitchFamily="34" charset="0"/>
              </a:rPr>
              <a:t>minden év január 15-éig megküldi</a:t>
            </a:r>
            <a:r>
              <a:rPr lang="hu-HU" sz="2400" dirty="0" smtClean="0">
                <a:latin typeface="Calibri" pitchFamily="34" charset="0"/>
              </a:rPr>
              <a:t> </a:t>
            </a:r>
            <a:r>
              <a:rPr lang="hu-HU" sz="2400" i="1" dirty="0" smtClean="0">
                <a:latin typeface="Calibri" pitchFamily="34" charset="0"/>
              </a:rPr>
              <a:t>különösen</a:t>
            </a:r>
            <a:r>
              <a:rPr lang="hu-HU" sz="2400" dirty="0" smtClean="0">
                <a:latin typeface="Calibri" pitchFamily="34" charset="0"/>
              </a:rPr>
              <a:t> a </a:t>
            </a:r>
            <a:r>
              <a:rPr lang="hu-HU" sz="2400" dirty="0" err="1" smtClean="0">
                <a:latin typeface="Calibri" pitchFamily="34" charset="0"/>
              </a:rPr>
              <a:t>RTP-csoport</a:t>
            </a:r>
            <a:r>
              <a:rPr lang="hu-HU" sz="2400" dirty="0" smtClean="0">
                <a:latin typeface="Calibri" pitchFamily="34" charset="0"/>
              </a:rPr>
              <a:t> államilag finanszírozott doppingellenőrzéseinek vizsgálat-eloszlási tervét, amely tartalmazza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hu-HU" sz="2400" dirty="0" smtClean="0">
                <a:latin typeface="Calibri" pitchFamily="34" charset="0"/>
              </a:rPr>
              <a:t>a doppingellenőrzések </a:t>
            </a: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sportágak közötti megoszlását </a:t>
            </a:r>
            <a:r>
              <a:rPr lang="hu-HU" sz="2400" dirty="0" smtClean="0">
                <a:latin typeface="Calibri" pitchFamily="34" charset="0"/>
              </a:rPr>
              <a:t>és azon belül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hu-HU" sz="2400" dirty="0" smtClean="0">
                <a:latin typeface="Calibri" pitchFamily="34" charset="0"/>
              </a:rPr>
              <a:t>a versenyen és versenyen kívül elvégzendő </a:t>
            </a: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doppingellenőrzések arányát</a:t>
            </a:r>
            <a:r>
              <a:rPr lang="hu-HU" sz="24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hu-HU" sz="2400" dirty="0" smtClean="0">
                <a:latin typeface="Calibri" pitchFamily="34" charset="0"/>
              </a:rPr>
              <a:t>A </a:t>
            </a:r>
            <a:r>
              <a:rPr lang="hu-HU" sz="2400" b="1" u="sng" dirty="0" smtClean="0">
                <a:latin typeface="Calibri" pitchFamily="34" charset="0"/>
              </a:rPr>
              <a:t>miniszter</a:t>
            </a:r>
            <a:r>
              <a:rPr lang="hu-HU" sz="2400" dirty="0" smtClean="0">
                <a:latin typeface="Calibri" pitchFamily="34" charset="0"/>
              </a:rPr>
              <a:t> legkésőbb minden év január 31-éig </a:t>
            </a:r>
            <a:r>
              <a:rPr lang="hu-HU" sz="2400" b="1" u="sng" dirty="0" err="1" smtClean="0">
                <a:latin typeface="Calibri" pitchFamily="34" charset="0"/>
              </a:rPr>
              <a:t>ellenjegyzi</a:t>
            </a:r>
            <a:r>
              <a:rPr lang="hu-HU" sz="2400" dirty="0" smtClean="0">
                <a:latin typeface="Calibri" pitchFamily="34" charset="0"/>
              </a:rPr>
              <a:t> a vizsgálat-eloszlási tervet.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028700"/>
          </a:xfrm>
        </p:spPr>
        <p:txBody>
          <a:bodyPr/>
          <a:lstStyle/>
          <a:p>
            <a:pPr algn="ctr" eaLnBrk="1" hangingPunct="1"/>
            <a:r>
              <a:rPr lang="hu-HU" sz="3200" b="1" smtClean="0">
                <a:solidFill>
                  <a:schemeClr val="tx1"/>
                </a:solidFill>
                <a:latin typeface="Calibri" pitchFamily="34" charset="0"/>
              </a:rPr>
              <a:t>A doppingellenőrzés gyakorlati fázisai I.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550" y="1628775"/>
            <a:ext cx="763905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A vizsgálat-eloszlási tervezés</a:t>
            </a:r>
            <a:r>
              <a:rPr lang="hu-HU" dirty="0" smtClean="0">
                <a:latin typeface="Calibri" pitchFamily="34" charset="0"/>
              </a:rPr>
              <a:t/>
            </a:r>
            <a:br>
              <a:rPr lang="hu-HU" dirty="0" smtClean="0">
                <a:latin typeface="Calibri" pitchFamily="34" charset="0"/>
              </a:rPr>
            </a:br>
            <a:r>
              <a:rPr lang="hu-HU" sz="1800" dirty="0" smtClean="0">
                <a:latin typeface="Calibri" pitchFamily="34" charset="0"/>
              </a:rPr>
              <a:t>(</a:t>
            </a:r>
            <a:r>
              <a:rPr lang="hu-HU" sz="1800" dirty="0" err="1" smtClean="0">
                <a:latin typeface="Calibri" pitchFamily="34" charset="0"/>
              </a:rPr>
              <a:t>in</a:t>
            </a:r>
            <a:r>
              <a:rPr lang="hu-HU" sz="1800" dirty="0" smtClean="0">
                <a:latin typeface="Calibri" pitchFamily="34" charset="0"/>
              </a:rPr>
              <a:t>/out of </a:t>
            </a:r>
            <a:r>
              <a:rPr lang="hu-HU" sz="1800" dirty="0" err="1" smtClean="0">
                <a:latin typeface="Calibri" pitchFamily="34" charset="0"/>
              </a:rPr>
              <a:t>competition</a:t>
            </a:r>
            <a:r>
              <a:rPr lang="hu-HU" sz="1800" dirty="0" smtClean="0">
                <a:latin typeface="Calibri" pitchFamily="34" charset="0"/>
              </a:rPr>
              <a:t>; bejelentett/előzetes értesítés nélküli; célzott)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Mintavételre való kijelölés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Mintavétel és –kezelés</a:t>
            </a:r>
            <a:r>
              <a:rPr lang="hu-HU" b="1" dirty="0" smtClean="0">
                <a:solidFill>
                  <a:srgbClr val="990033"/>
                </a:solidFill>
                <a:latin typeface="Calibri" pitchFamily="34" charset="0"/>
              </a:rPr>
              <a:t> </a:t>
            </a:r>
            <a:br>
              <a:rPr lang="hu-HU" b="1" dirty="0" smtClean="0">
                <a:solidFill>
                  <a:srgbClr val="990033"/>
                </a:solidFill>
                <a:latin typeface="Calibri" pitchFamily="34" charset="0"/>
              </a:rPr>
            </a:br>
            <a:r>
              <a:rPr lang="hu-HU" sz="1800" dirty="0" smtClean="0">
                <a:latin typeface="Calibri" pitchFamily="34" charset="0"/>
              </a:rPr>
              <a:t>(szállítás)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Laborelemzés</a:t>
            </a:r>
            <a:r>
              <a:rPr lang="hu-HU" dirty="0" smtClean="0">
                <a:latin typeface="Calibri" pitchFamily="34" charset="0"/>
              </a:rPr>
              <a:t> </a:t>
            </a:r>
            <a:r>
              <a:rPr lang="hu-HU" sz="1800" dirty="0" smtClean="0">
                <a:latin typeface="Calibri" pitchFamily="34" charset="0"/>
              </a:rPr>
              <a:t>(és őrzés!!)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Előzetes</a:t>
            </a:r>
            <a:r>
              <a:rPr lang="hu-HU" b="1" dirty="0" smtClean="0">
                <a:solidFill>
                  <a:srgbClr val="990033"/>
                </a:solidFill>
                <a:latin typeface="Calibri" pitchFamily="34" charset="0"/>
              </a:rPr>
              <a:t> </a:t>
            </a: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felülvizsgálat</a:t>
            </a:r>
            <a:r>
              <a:rPr lang="hu-HU" sz="1800" dirty="0" smtClean="0">
                <a:latin typeface="Calibri" pitchFamily="34" charset="0"/>
              </a:rPr>
              <a:t>(eredmények kezelése)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800" dirty="0" smtClean="0">
                <a:latin typeface="Calibri" pitchFamily="34" charset="0"/>
              </a:rPr>
              <a:t>(Hamilton-ügy jelentősége–nyilvánvaló eltérés a tesztkövetelménytől) – </a:t>
            </a:r>
            <a:r>
              <a:rPr lang="hu-HU" sz="1800" b="1" u="sng" dirty="0" smtClean="0">
                <a:latin typeface="Calibri" pitchFamily="34" charset="0"/>
              </a:rPr>
              <a:t>HUNADO</a:t>
            </a:r>
            <a:r>
              <a:rPr lang="hu-HU" sz="1800" dirty="0" smtClean="0">
                <a:latin typeface="Calibri" pitchFamily="34" charset="0"/>
              </a:rPr>
              <a:t> folytatja le!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Doppingeljárás </a:t>
            </a:r>
            <a:r>
              <a:rPr lang="hu-HU" sz="1800" dirty="0" smtClean="0">
                <a:latin typeface="Calibri" pitchFamily="34" charset="0"/>
              </a:rPr>
              <a:t>(méltányos meghallgatás/büntetések)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Jogorvoslat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800" dirty="0" smtClean="0">
                <a:latin typeface="Calibri" pitchFamily="34" charset="0"/>
              </a:rPr>
              <a:t>(eltérően alakul RTP/egyéb sportolók esetén)</a:t>
            </a:r>
          </a:p>
        </p:txBody>
      </p:sp>
      <p:sp>
        <p:nvSpPr>
          <p:cNvPr id="35844" name="AutoShape 11"/>
          <p:cNvSpPr>
            <a:spLocks/>
          </p:cNvSpPr>
          <p:nvPr/>
        </p:nvSpPr>
        <p:spPr bwMode="auto">
          <a:xfrm>
            <a:off x="6011863" y="2997200"/>
            <a:ext cx="73025" cy="863600"/>
          </a:xfrm>
          <a:prstGeom prst="rightBrace">
            <a:avLst>
              <a:gd name="adj1" fmla="val 985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6227763" y="3213100"/>
            <a:ext cx="18732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hu-HU" sz="2000" b="1">
                <a:solidFill>
                  <a:schemeClr val="tx2"/>
                </a:solidFill>
                <a:latin typeface="Calibri" pitchFamily="34" charset="0"/>
              </a:rPr>
              <a:t>Chain of custody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  <a:t>A doppingellenőrzés fázisai II.</a:t>
            </a:r>
            <a:b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  <a:t>(a legfontosabb célok)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A vizsgálat-eloszlási tervezés során: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Ellenőrzések </a:t>
            </a:r>
            <a:r>
              <a:rPr lang="hu-HU" sz="2800" u="sng" dirty="0" smtClean="0">
                <a:latin typeface="Calibri" pitchFamily="34" charset="0"/>
              </a:rPr>
              <a:t>kölcsönös elismerése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Nemzeti és </a:t>
            </a:r>
            <a:r>
              <a:rPr lang="hu-HU" sz="2800" dirty="0" err="1" smtClean="0">
                <a:latin typeface="Calibri" pitchFamily="34" charset="0"/>
              </a:rPr>
              <a:t>nk-i</a:t>
            </a:r>
            <a:r>
              <a:rPr lang="hu-HU" sz="2800" dirty="0" smtClean="0">
                <a:latin typeface="Calibri" pitchFamily="34" charset="0"/>
              </a:rPr>
              <a:t> </a:t>
            </a:r>
            <a:r>
              <a:rPr lang="hu-HU" sz="2800" u="sng" dirty="0" smtClean="0">
                <a:latin typeface="Calibri" pitchFamily="34" charset="0"/>
              </a:rPr>
              <a:t>RTP </a:t>
            </a:r>
            <a:r>
              <a:rPr lang="hu-HU" sz="2800" u="sng" dirty="0" err="1" smtClean="0">
                <a:latin typeface="Calibri" pitchFamily="34" charset="0"/>
              </a:rPr>
              <a:t>öszeállítása</a:t>
            </a:r>
            <a:r>
              <a:rPr lang="hu-HU" sz="2800" dirty="0" smtClean="0">
                <a:latin typeface="Calibri" pitchFamily="34" charset="0"/>
              </a:rPr>
              <a:t> </a:t>
            </a:r>
            <a:r>
              <a:rPr lang="hu-HU" sz="2400" dirty="0" smtClean="0">
                <a:latin typeface="Calibri" pitchFamily="34" charset="0"/>
              </a:rPr>
              <a:t>(érvényesül a </a:t>
            </a:r>
            <a:r>
              <a:rPr lang="hu-HU" sz="2400" dirty="0" err="1" smtClean="0">
                <a:latin typeface="Calibri" pitchFamily="34" charset="0"/>
              </a:rPr>
              <a:t>whereabouts</a:t>
            </a:r>
            <a:r>
              <a:rPr lang="hu-HU" sz="2400" dirty="0" smtClean="0">
                <a:latin typeface="Calibri" pitchFamily="34" charset="0"/>
              </a:rPr>
              <a:t> </a:t>
            </a:r>
            <a:r>
              <a:rPr lang="hu-HU" sz="2400" dirty="0" err="1" smtClean="0">
                <a:latin typeface="Calibri" pitchFamily="34" charset="0"/>
              </a:rPr>
              <a:t>inf</a:t>
            </a:r>
            <a:r>
              <a:rPr lang="hu-HU" sz="2400" dirty="0" smtClean="0">
                <a:latin typeface="Calibri" pitchFamily="34" charset="0"/>
              </a:rPr>
              <a:t>.)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u="sng" dirty="0" smtClean="0">
                <a:latin typeface="Calibri" pitchFamily="34" charset="0"/>
              </a:rPr>
              <a:t>Out of </a:t>
            </a:r>
            <a:r>
              <a:rPr lang="hu-HU" sz="2800" u="sng" dirty="0" err="1" smtClean="0">
                <a:latin typeface="Calibri" pitchFamily="34" charset="0"/>
              </a:rPr>
              <a:t>comp</a:t>
            </a:r>
            <a:r>
              <a:rPr lang="hu-HU" sz="2800" u="sng" dirty="0" smtClean="0">
                <a:latin typeface="Calibri" pitchFamily="34" charset="0"/>
              </a:rPr>
              <a:t>. testing előtérbe</a:t>
            </a:r>
            <a:r>
              <a:rPr lang="hu-HU" sz="2800" dirty="0" smtClean="0">
                <a:latin typeface="Calibri" pitchFamily="34" charset="0"/>
              </a:rPr>
              <a:t> helyezése</a:t>
            </a:r>
            <a:br>
              <a:rPr lang="hu-HU" sz="2800" dirty="0" smtClean="0">
                <a:latin typeface="Calibri" pitchFamily="34" charset="0"/>
              </a:rPr>
            </a:br>
            <a:r>
              <a:rPr lang="hu-HU" sz="2800" dirty="0" smtClean="0">
                <a:latin typeface="Calibri" pitchFamily="34" charset="0"/>
              </a:rPr>
              <a:t>(előzetes értesítés nélkül) és </a:t>
            </a:r>
            <a:r>
              <a:rPr lang="hu-HU" sz="2800" u="sng" dirty="0" err="1" smtClean="0">
                <a:latin typeface="Calibri" pitchFamily="34" charset="0"/>
              </a:rPr>
              <a:t>target</a:t>
            </a:r>
            <a:r>
              <a:rPr lang="hu-HU" sz="2800" u="sng" dirty="0" smtClean="0">
                <a:latin typeface="Calibri" pitchFamily="34" charset="0"/>
              </a:rPr>
              <a:t> testing</a:t>
            </a:r>
            <a:r>
              <a:rPr lang="hu-HU" sz="2800" dirty="0" smtClean="0">
                <a:latin typeface="Calibri" pitchFamily="34" charset="0"/>
              </a:rPr>
              <a:t> </a:t>
            </a:r>
            <a:r>
              <a:rPr lang="hu-HU" sz="2400" dirty="0" smtClean="0">
                <a:latin typeface="Calibri" pitchFamily="34" charset="0"/>
              </a:rPr>
              <a:t>(világklasszis, kiugró eredmény)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u="sng" dirty="0" smtClean="0">
                <a:latin typeface="Calibri" pitchFamily="34" charset="0"/>
              </a:rPr>
              <a:t>Visszatérők</a:t>
            </a:r>
            <a:r>
              <a:rPr lang="hu-HU" sz="2800" dirty="0" smtClean="0">
                <a:latin typeface="Calibri" pitchFamily="34" charset="0"/>
              </a:rPr>
              <a:t>, </a:t>
            </a:r>
            <a:r>
              <a:rPr lang="hu-HU" sz="2800" u="sng" dirty="0" smtClean="0">
                <a:latin typeface="Calibri" pitchFamily="34" charset="0"/>
              </a:rPr>
              <a:t>eltiltást</a:t>
            </a:r>
            <a:r>
              <a:rPr lang="hu-HU" sz="2800" dirty="0" smtClean="0">
                <a:latin typeface="Calibri" pitchFamily="34" charset="0"/>
              </a:rPr>
              <a:t> töltők </a:t>
            </a:r>
            <a:r>
              <a:rPr lang="hu-HU" sz="2800" u="sng" dirty="0" smtClean="0">
                <a:latin typeface="Calibri" pitchFamily="34" charset="0"/>
              </a:rPr>
              <a:t>vizsgálata</a:t>
            </a:r>
            <a:r>
              <a:rPr lang="hu-HU" sz="2800" dirty="0" smtClean="0">
                <a:latin typeface="Calibri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err="1" smtClean="0">
                <a:solidFill>
                  <a:srgbClr val="FF0000"/>
                </a:solidFill>
                <a:latin typeface="Calibri" pitchFamily="34" charset="0"/>
              </a:rPr>
              <a:t>ABP-program</a:t>
            </a:r>
            <a:endParaRPr lang="hu-HU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  <a:t>A doppingellenőrzés fázisai IV.</a:t>
            </a:r>
            <a:b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  <a:t>(a legfontosabb célok)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Mintavétel és –kezelés során: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Listás szer/módszer kimutatása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MONITORING PROGRAM érvényesülése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Biológiai útlevélhez profilanalízis </a:t>
            </a:r>
            <a:r>
              <a:rPr lang="hu-HU" sz="2000" dirty="0" smtClean="0">
                <a:latin typeface="Calibri" pitchFamily="34" charset="0"/>
              </a:rPr>
              <a:t>(jelenleg </a:t>
            </a:r>
            <a:r>
              <a:rPr lang="hu-HU" sz="2000" i="1" dirty="0" smtClean="0">
                <a:latin typeface="Calibri" pitchFamily="34" charset="0"/>
              </a:rPr>
              <a:t>korlátozottan</a:t>
            </a:r>
            <a:r>
              <a:rPr lang="hu-HU" sz="2000" dirty="0" smtClean="0">
                <a:latin typeface="Calibri" pitchFamily="34" charset="0"/>
              </a:rPr>
              <a:t> használható fel!)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Kutatási tevékenység </a:t>
            </a:r>
            <a:r>
              <a:rPr lang="hu-HU" sz="2000" dirty="0" smtClean="0">
                <a:latin typeface="Calibri" pitchFamily="34" charset="0"/>
              </a:rPr>
              <a:t>(sportoló </a:t>
            </a:r>
            <a:r>
              <a:rPr lang="hu-HU" sz="2000" dirty="0" smtClean="0">
                <a:solidFill>
                  <a:srgbClr val="FF6600"/>
                </a:solidFill>
                <a:latin typeface="Calibri" pitchFamily="34" charset="0"/>
              </a:rPr>
              <a:t>előzetes írásbeli hozzájárulásával</a:t>
            </a:r>
            <a:r>
              <a:rPr lang="hu-HU" sz="2000" dirty="0" smtClean="0">
                <a:latin typeface="Calibri" pitchFamily="34" charset="0"/>
              </a:rPr>
              <a:t>, </a:t>
            </a:r>
            <a:r>
              <a:rPr lang="hu-HU" sz="2000" dirty="0" err="1" smtClean="0">
                <a:latin typeface="Calibri" pitchFamily="34" charset="0"/>
              </a:rPr>
              <a:t>perszonalizáció</a:t>
            </a:r>
            <a:r>
              <a:rPr lang="hu-HU" sz="2000" dirty="0" smtClean="0">
                <a:latin typeface="Calibri" pitchFamily="34" charset="0"/>
              </a:rPr>
              <a:t> kizárásával)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Újraelemzés </a:t>
            </a:r>
            <a:r>
              <a:rPr lang="hu-HU" sz="2000" dirty="0" smtClean="0">
                <a:latin typeface="Calibri" pitchFamily="34" charset="0"/>
              </a:rPr>
              <a:t>(</a:t>
            </a:r>
            <a:r>
              <a:rPr lang="hu-HU" sz="2000" b="1" dirty="0" smtClean="0">
                <a:solidFill>
                  <a:srgbClr val="FF0000"/>
                </a:solidFill>
                <a:latin typeface="Calibri" pitchFamily="34" charset="0"/>
              </a:rPr>
              <a:t>10 </a:t>
            </a:r>
            <a:r>
              <a:rPr lang="hu-HU" sz="2000" strike="sngStrike" dirty="0" smtClean="0">
                <a:latin typeface="Calibri" pitchFamily="34" charset="0"/>
              </a:rPr>
              <a:t>8</a:t>
            </a:r>
            <a:r>
              <a:rPr lang="hu-HU" sz="2000" dirty="0" smtClean="0">
                <a:latin typeface="Calibri" pitchFamily="34" charset="0"/>
              </a:rPr>
              <a:t> éves elévülési időn belül bármikor)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err="1" smtClean="0">
                <a:latin typeface="Calibri" pitchFamily="34" charset="0"/>
              </a:rPr>
              <a:t>Chain</a:t>
            </a:r>
            <a:r>
              <a:rPr lang="hu-HU" sz="2800" dirty="0" smtClean="0">
                <a:latin typeface="Calibri" pitchFamily="34" charset="0"/>
              </a:rPr>
              <a:t> of </a:t>
            </a:r>
            <a:r>
              <a:rPr lang="hu-HU" sz="2800" dirty="0" err="1" smtClean="0">
                <a:latin typeface="Calibri" pitchFamily="34" charset="0"/>
              </a:rPr>
              <a:t>custody</a:t>
            </a:r>
            <a:r>
              <a:rPr lang="hu-HU" sz="2800" dirty="0" smtClean="0">
                <a:latin typeface="Calibri" pitchFamily="34" charset="0"/>
              </a:rPr>
              <a:t> elv betartása!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hu-HU" sz="2000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hu-HU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6838"/>
            <a:ext cx="8100392" cy="1098550"/>
          </a:xfrm>
        </p:spPr>
        <p:txBody>
          <a:bodyPr/>
          <a:lstStyle/>
          <a:p>
            <a:pPr algn="ctr" eaLnBrk="1" hangingPunct="1"/>
            <a:r>
              <a:rPr lang="hu-H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doppingellenes tevékenység hazai szervezetrendszere </a:t>
            </a:r>
            <a:br>
              <a:rPr lang="hu-H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hu-HU" sz="2000" i="1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375443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u-HU" sz="2800" dirty="0" smtClean="0"/>
          </a:p>
          <a:p>
            <a:pPr eaLnBrk="1" hangingPunct="1">
              <a:buFont typeface="Wingdings" pitchFamily="2" charset="2"/>
              <a:buNone/>
            </a:pPr>
            <a:endParaRPr lang="hu-HU" sz="2800" dirty="0" smtClean="0"/>
          </a:p>
        </p:txBody>
      </p:sp>
      <p:cxnSp>
        <p:nvCxnSpPr>
          <p:cNvPr id="7172" name="AutoShape 4"/>
          <p:cNvCxnSpPr>
            <a:cxnSpLocks noChangeShapeType="1"/>
            <a:stCxn id="7171" idx="0"/>
            <a:endCxn id="7171" idx="0"/>
          </p:cNvCxnSpPr>
          <p:nvPr/>
        </p:nvCxnSpPr>
        <p:spPr bwMode="auto">
          <a:xfrm>
            <a:off x="2827338" y="1981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900113" y="1766899"/>
            <a:ext cx="1081087" cy="3603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spcBef>
                <a:spcPct val="50000"/>
              </a:spcBef>
            </a:pPr>
            <a:r>
              <a:rPr lang="hu-HU" sz="2000" b="1" dirty="0">
                <a:latin typeface="Calibri" pitchFamily="34" charset="0"/>
              </a:rPr>
              <a:t>Állam</a:t>
            </a:r>
          </a:p>
        </p:txBody>
      </p:sp>
      <p:sp>
        <p:nvSpPr>
          <p:cNvPr id="7174" name="Rectangle 12"/>
          <p:cNvSpPr>
            <a:spLocks noChangeArrowheads="1"/>
          </p:cNvSpPr>
          <p:nvPr/>
        </p:nvSpPr>
        <p:spPr bwMode="auto">
          <a:xfrm>
            <a:off x="4002914" y="2174766"/>
            <a:ext cx="1728787" cy="78750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HUNADO</a:t>
            </a:r>
          </a:p>
          <a:p>
            <a:r>
              <a:rPr lang="hu-HU" sz="2000" b="1" dirty="0">
                <a:latin typeface="Calibri" pitchFamily="34" charset="0"/>
              </a:rPr>
              <a:t>(MACS)</a:t>
            </a:r>
          </a:p>
        </p:txBody>
      </p:sp>
      <p:sp>
        <p:nvSpPr>
          <p:cNvPr id="7175" name="Line 17"/>
          <p:cNvSpPr>
            <a:spLocks noChangeShapeType="1"/>
          </p:cNvSpPr>
          <p:nvPr/>
        </p:nvSpPr>
        <p:spPr bwMode="auto">
          <a:xfrm>
            <a:off x="4863523" y="194708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76" name="Oval 19"/>
          <p:cNvSpPr>
            <a:spLocks noChangeArrowheads="1"/>
          </p:cNvSpPr>
          <p:nvPr/>
        </p:nvSpPr>
        <p:spPr bwMode="auto">
          <a:xfrm>
            <a:off x="5219700" y="3429000"/>
            <a:ext cx="792163" cy="503238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TUEC</a:t>
            </a:r>
          </a:p>
        </p:txBody>
      </p:sp>
      <p:sp>
        <p:nvSpPr>
          <p:cNvPr id="7177" name="Rectangle 46"/>
          <p:cNvSpPr>
            <a:spLocks noChangeArrowheads="1"/>
          </p:cNvSpPr>
          <p:nvPr/>
        </p:nvSpPr>
        <p:spPr bwMode="auto">
          <a:xfrm>
            <a:off x="1907704" y="3789040"/>
            <a:ext cx="1440160" cy="72008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 smtClean="0">
                <a:latin typeface="Calibri" pitchFamily="34" charset="0"/>
              </a:rPr>
              <a:t>MOB</a:t>
            </a:r>
            <a:endParaRPr lang="hu-HU" sz="2000" b="1" dirty="0">
              <a:latin typeface="Calibri" pitchFamily="34" charset="0"/>
            </a:endParaRPr>
          </a:p>
        </p:txBody>
      </p:sp>
      <p:sp>
        <p:nvSpPr>
          <p:cNvPr id="7178" name="Oval 49"/>
          <p:cNvSpPr>
            <a:spLocks noChangeArrowheads="1"/>
          </p:cNvSpPr>
          <p:nvPr/>
        </p:nvSpPr>
        <p:spPr bwMode="auto">
          <a:xfrm>
            <a:off x="6227763" y="5013325"/>
            <a:ext cx="1439862" cy="431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Szövetség</a:t>
            </a:r>
          </a:p>
        </p:txBody>
      </p:sp>
      <p:sp>
        <p:nvSpPr>
          <p:cNvPr id="7179" name="Line 50"/>
          <p:cNvSpPr>
            <a:spLocks noChangeShapeType="1"/>
          </p:cNvSpPr>
          <p:nvPr/>
        </p:nvSpPr>
        <p:spPr bwMode="auto">
          <a:xfrm>
            <a:off x="6011863" y="3716338"/>
            <a:ext cx="115252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80" name="Oval 57"/>
          <p:cNvSpPr>
            <a:spLocks noChangeArrowheads="1"/>
          </p:cNvSpPr>
          <p:nvPr/>
        </p:nvSpPr>
        <p:spPr bwMode="auto">
          <a:xfrm>
            <a:off x="7092950" y="5876925"/>
            <a:ext cx="1296988" cy="358775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b="1" dirty="0">
                <a:latin typeface="Calibri" pitchFamily="34" charset="0"/>
              </a:rPr>
              <a:t>egyesület</a:t>
            </a:r>
          </a:p>
        </p:txBody>
      </p:sp>
      <p:sp>
        <p:nvSpPr>
          <p:cNvPr id="7181" name="Oval 58"/>
          <p:cNvSpPr>
            <a:spLocks noChangeArrowheads="1"/>
          </p:cNvSpPr>
          <p:nvPr/>
        </p:nvSpPr>
        <p:spPr bwMode="auto">
          <a:xfrm>
            <a:off x="5652120" y="5877272"/>
            <a:ext cx="1223963" cy="358775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b="1" dirty="0">
                <a:latin typeface="Calibri" pitchFamily="34" charset="0"/>
              </a:rPr>
              <a:t>egyesület</a:t>
            </a:r>
          </a:p>
        </p:txBody>
      </p:sp>
      <p:sp>
        <p:nvSpPr>
          <p:cNvPr id="7182" name="Oval 68"/>
          <p:cNvSpPr>
            <a:spLocks noChangeArrowheads="1"/>
          </p:cNvSpPr>
          <p:nvPr/>
        </p:nvSpPr>
        <p:spPr bwMode="auto">
          <a:xfrm>
            <a:off x="3132138" y="5013325"/>
            <a:ext cx="1439862" cy="431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Szövetség</a:t>
            </a:r>
          </a:p>
        </p:txBody>
      </p:sp>
      <p:sp>
        <p:nvSpPr>
          <p:cNvPr id="7183" name="Oval 69"/>
          <p:cNvSpPr>
            <a:spLocks noChangeArrowheads="1"/>
          </p:cNvSpPr>
          <p:nvPr/>
        </p:nvSpPr>
        <p:spPr bwMode="auto">
          <a:xfrm>
            <a:off x="684213" y="5084763"/>
            <a:ext cx="1368425" cy="431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Szövetség</a:t>
            </a:r>
          </a:p>
        </p:txBody>
      </p:sp>
      <p:sp>
        <p:nvSpPr>
          <p:cNvPr id="7184" name="Oval 75"/>
          <p:cNvSpPr>
            <a:spLocks noChangeArrowheads="1"/>
          </p:cNvSpPr>
          <p:nvPr/>
        </p:nvSpPr>
        <p:spPr bwMode="auto">
          <a:xfrm>
            <a:off x="250825" y="5734050"/>
            <a:ext cx="1152525" cy="431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b="1" dirty="0">
                <a:latin typeface="Calibri" pitchFamily="34" charset="0"/>
              </a:rPr>
              <a:t>egyesület</a:t>
            </a:r>
          </a:p>
        </p:txBody>
      </p:sp>
      <p:sp>
        <p:nvSpPr>
          <p:cNvPr id="7185" name="Oval 77"/>
          <p:cNvSpPr>
            <a:spLocks noChangeArrowheads="1"/>
          </p:cNvSpPr>
          <p:nvPr/>
        </p:nvSpPr>
        <p:spPr bwMode="auto">
          <a:xfrm>
            <a:off x="4140200" y="5805488"/>
            <a:ext cx="1296988" cy="36036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b="1" dirty="0">
                <a:latin typeface="Calibri" pitchFamily="34" charset="0"/>
              </a:rPr>
              <a:t>egyesület</a:t>
            </a:r>
          </a:p>
        </p:txBody>
      </p:sp>
      <p:sp>
        <p:nvSpPr>
          <p:cNvPr id="7186" name="Oval 78"/>
          <p:cNvSpPr>
            <a:spLocks noChangeArrowheads="1"/>
          </p:cNvSpPr>
          <p:nvPr/>
        </p:nvSpPr>
        <p:spPr bwMode="auto">
          <a:xfrm>
            <a:off x="2771775" y="5805488"/>
            <a:ext cx="1152525" cy="36036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b="1" dirty="0">
                <a:latin typeface="Calibri" pitchFamily="34" charset="0"/>
              </a:rPr>
              <a:t>egyesület</a:t>
            </a:r>
          </a:p>
        </p:txBody>
      </p:sp>
      <p:sp>
        <p:nvSpPr>
          <p:cNvPr id="7187" name="Oval 87"/>
          <p:cNvSpPr>
            <a:spLocks noChangeArrowheads="1"/>
          </p:cNvSpPr>
          <p:nvPr/>
        </p:nvSpPr>
        <p:spPr bwMode="auto">
          <a:xfrm>
            <a:off x="1476375" y="5805488"/>
            <a:ext cx="1150938" cy="36036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b="1" dirty="0">
                <a:latin typeface="Calibri" pitchFamily="34" charset="0"/>
              </a:rPr>
              <a:t>egyesület</a:t>
            </a:r>
          </a:p>
        </p:txBody>
      </p:sp>
      <p:sp>
        <p:nvSpPr>
          <p:cNvPr id="7188" name="Line 88"/>
          <p:cNvSpPr>
            <a:spLocks noChangeShapeType="1"/>
          </p:cNvSpPr>
          <p:nvPr/>
        </p:nvSpPr>
        <p:spPr bwMode="auto">
          <a:xfrm flipH="1">
            <a:off x="1979613" y="4509120"/>
            <a:ext cx="936203" cy="5042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89" name="Line 89"/>
          <p:cNvSpPr>
            <a:spLocks noChangeShapeType="1"/>
          </p:cNvSpPr>
          <p:nvPr/>
        </p:nvSpPr>
        <p:spPr bwMode="auto">
          <a:xfrm>
            <a:off x="2843808" y="4509120"/>
            <a:ext cx="1008112" cy="4319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90" name="Line 90"/>
          <p:cNvSpPr>
            <a:spLocks noChangeShapeType="1"/>
          </p:cNvSpPr>
          <p:nvPr/>
        </p:nvSpPr>
        <p:spPr bwMode="auto">
          <a:xfrm>
            <a:off x="2843808" y="4509120"/>
            <a:ext cx="3168055" cy="5756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91" name="Line 91"/>
          <p:cNvSpPr>
            <a:spLocks noChangeShapeType="1"/>
          </p:cNvSpPr>
          <p:nvPr/>
        </p:nvSpPr>
        <p:spPr bwMode="auto">
          <a:xfrm flipH="1">
            <a:off x="1116013" y="5589588"/>
            <a:ext cx="2159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92" name="Line 92"/>
          <p:cNvSpPr>
            <a:spLocks noChangeShapeType="1"/>
          </p:cNvSpPr>
          <p:nvPr/>
        </p:nvSpPr>
        <p:spPr bwMode="auto">
          <a:xfrm>
            <a:off x="1331913" y="5589588"/>
            <a:ext cx="2873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93" name="Line 93"/>
          <p:cNvSpPr>
            <a:spLocks noChangeShapeType="1"/>
          </p:cNvSpPr>
          <p:nvPr/>
        </p:nvSpPr>
        <p:spPr bwMode="auto">
          <a:xfrm flipH="1">
            <a:off x="3492500" y="5516563"/>
            <a:ext cx="358775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94" name="Line 94"/>
          <p:cNvSpPr>
            <a:spLocks noChangeShapeType="1"/>
          </p:cNvSpPr>
          <p:nvPr/>
        </p:nvSpPr>
        <p:spPr bwMode="auto">
          <a:xfrm>
            <a:off x="3851275" y="5516563"/>
            <a:ext cx="43338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95" name="Line 95"/>
          <p:cNvSpPr>
            <a:spLocks noChangeShapeType="1"/>
          </p:cNvSpPr>
          <p:nvPr/>
        </p:nvSpPr>
        <p:spPr bwMode="auto">
          <a:xfrm flipH="1">
            <a:off x="6300192" y="5516563"/>
            <a:ext cx="576858" cy="2887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96" name="Line 96"/>
          <p:cNvSpPr>
            <a:spLocks noChangeShapeType="1"/>
          </p:cNvSpPr>
          <p:nvPr/>
        </p:nvSpPr>
        <p:spPr bwMode="auto">
          <a:xfrm>
            <a:off x="6877050" y="5516563"/>
            <a:ext cx="6477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97" name="Line 97"/>
          <p:cNvSpPr>
            <a:spLocks noChangeShapeType="1"/>
          </p:cNvSpPr>
          <p:nvPr/>
        </p:nvSpPr>
        <p:spPr bwMode="auto">
          <a:xfrm flipH="1">
            <a:off x="2771775" y="6165850"/>
            <a:ext cx="2873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98" name="Line 98"/>
          <p:cNvSpPr>
            <a:spLocks noChangeShapeType="1"/>
          </p:cNvSpPr>
          <p:nvPr/>
        </p:nvSpPr>
        <p:spPr bwMode="auto">
          <a:xfrm>
            <a:off x="3059113" y="6165850"/>
            <a:ext cx="2889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99" name="Text Box 99"/>
          <p:cNvSpPr txBox="1">
            <a:spLocks noChangeArrowheads="1"/>
          </p:cNvSpPr>
          <p:nvPr/>
        </p:nvSpPr>
        <p:spPr bwMode="auto">
          <a:xfrm>
            <a:off x="1692275" y="6237288"/>
            <a:ext cx="1223963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2000" b="1" dirty="0">
                <a:latin typeface="Calibri" pitchFamily="34" charset="0"/>
              </a:rPr>
              <a:t>sportoló</a:t>
            </a:r>
          </a:p>
          <a:p>
            <a:pPr algn="l">
              <a:spcBef>
                <a:spcPct val="50000"/>
              </a:spcBef>
            </a:pPr>
            <a:endParaRPr lang="hu-HU" dirty="0"/>
          </a:p>
        </p:txBody>
      </p:sp>
      <p:sp>
        <p:nvSpPr>
          <p:cNvPr id="7200" name="Text Box 100"/>
          <p:cNvSpPr txBox="1">
            <a:spLocks noChangeArrowheads="1"/>
          </p:cNvSpPr>
          <p:nvPr/>
        </p:nvSpPr>
        <p:spPr bwMode="auto">
          <a:xfrm>
            <a:off x="3348038" y="6237288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2000" b="1">
                <a:latin typeface="Calibri" pitchFamily="34" charset="0"/>
              </a:rPr>
              <a:t>sportszakember</a:t>
            </a:r>
          </a:p>
        </p:txBody>
      </p:sp>
      <p:sp>
        <p:nvSpPr>
          <p:cNvPr id="7201" name="Line 101"/>
          <p:cNvSpPr>
            <a:spLocks noChangeShapeType="1"/>
          </p:cNvSpPr>
          <p:nvPr/>
        </p:nvSpPr>
        <p:spPr bwMode="auto">
          <a:xfrm flipH="1">
            <a:off x="234156" y="3686392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202" name="Line 102"/>
          <p:cNvSpPr>
            <a:spLocks noChangeShapeType="1"/>
          </p:cNvSpPr>
          <p:nvPr/>
        </p:nvSpPr>
        <p:spPr bwMode="auto">
          <a:xfrm>
            <a:off x="250825" y="3716338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203" name="Line 103"/>
          <p:cNvSpPr>
            <a:spLocks noChangeShapeType="1"/>
          </p:cNvSpPr>
          <p:nvPr/>
        </p:nvSpPr>
        <p:spPr bwMode="auto">
          <a:xfrm>
            <a:off x="250825" y="645318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04" name="Line 104"/>
          <p:cNvSpPr>
            <a:spLocks noChangeShapeType="1"/>
          </p:cNvSpPr>
          <p:nvPr/>
        </p:nvSpPr>
        <p:spPr bwMode="auto">
          <a:xfrm>
            <a:off x="8388350" y="60928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205" name="Line 105"/>
          <p:cNvSpPr>
            <a:spLocks noChangeShapeType="1"/>
          </p:cNvSpPr>
          <p:nvPr/>
        </p:nvSpPr>
        <p:spPr bwMode="auto">
          <a:xfrm flipV="1">
            <a:off x="8532813" y="515778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206" name="Line 106"/>
          <p:cNvSpPr>
            <a:spLocks noChangeShapeType="1"/>
          </p:cNvSpPr>
          <p:nvPr/>
        </p:nvSpPr>
        <p:spPr bwMode="auto">
          <a:xfrm flipH="1">
            <a:off x="7812088" y="51577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07" name="Line 107"/>
          <p:cNvSpPr>
            <a:spLocks noChangeShapeType="1"/>
          </p:cNvSpPr>
          <p:nvPr/>
        </p:nvSpPr>
        <p:spPr bwMode="auto">
          <a:xfrm>
            <a:off x="2195513" y="685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208" name="Line 110"/>
          <p:cNvSpPr>
            <a:spLocks noChangeShapeType="1"/>
          </p:cNvSpPr>
          <p:nvPr/>
        </p:nvSpPr>
        <p:spPr bwMode="auto">
          <a:xfrm>
            <a:off x="2195513" y="6669088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209" name="Line 111"/>
          <p:cNvSpPr>
            <a:spLocks noChangeShapeType="1"/>
          </p:cNvSpPr>
          <p:nvPr/>
        </p:nvSpPr>
        <p:spPr bwMode="auto">
          <a:xfrm flipV="1">
            <a:off x="8964613" y="2781038"/>
            <a:ext cx="0" cy="38880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210" name="Line 112"/>
          <p:cNvSpPr>
            <a:spLocks noChangeShapeType="1"/>
          </p:cNvSpPr>
          <p:nvPr/>
        </p:nvSpPr>
        <p:spPr bwMode="auto">
          <a:xfrm flipH="1" flipV="1">
            <a:off x="5724525" y="2781039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11" name="Line 114"/>
          <p:cNvSpPr>
            <a:spLocks noChangeShapeType="1"/>
          </p:cNvSpPr>
          <p:nvPr/>
        </p:nvSpPr>
        <p:spPr bwMode="auto">
          <a:xfrm>
            <a:off x="5148263" y="6453188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212" name="Line 115"/>
          <p:cNvSpPr>
            <a:spLocks noChangeShapeType="1"/>
          </p:cNvSpPr>
          <p:nvPr/>
        </p:nvSpPr>
        <p:spPr bwMode="auto">
          <a:xfrm flipV="1">
            <a:off x="8820150" y="2962275"/>
            <a:ext cx="0" cy="3490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213" name="Line 116"/>
          <p:cNvSpPr>
            <a:spLocks noChangeShapeType="1"/>
          </p:cNvSpPr>
          <p:nvPr/>
        </p:nvSpPr>
        <p:spPr bwMode="auto">
          <a:xfrm>
            <a:off x="86756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14" name="Line 117"/>
          <p:cNvSpPr>
            <a:spLocks noChangeShapeType="1"/>
          </p:cNvSpPr>
          <p:nvPr/>
        </p:nvSpPr>
        <p:spPr bwMode="auto">
          <a:xfrm flipH="1">
            <a:off x="5724525" y="2962275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15" name="Line 120"/>
          <p:cNvSpPr>
            <a:spLocks noChangeShapeType="1"/>
          </p:cNvSpPr>
          <p:nvPr/>
        </p:nvSpPr>
        <p:spPr bwMode="auto">
          <a:xfrm flipV="1">
            <a:off x="2195513" y="659765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216" name="Text Box 121"/>
          <p:cNvSpPr txBox="1">
            <a:spLocks noChangeArrowheads="1"/>
          </p:cNvSpPr>
          <p:nvPr/>
        </p:nvSpPr>
        <p:spPr bwMode="auto">
          <a:xfrm>
            <a:off x="323850" y="2565400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2000" b="1" dirty="0">
                <a:solidFill>
                  <a:srgbClr val="FF9900"/>
                </a:solidFill>
                <a:latin typeface="Calibri" pitchFamily="34" charset="0"/>
              </a:rPr>
              <a:t>GO</a:t>
            </a:r>
          </a:p>
        </p:txBody>
      </p:sp>
      <p:sp>
        <p:nvSpPr>
          <p:cNvPr id="7217" name="Text Box 122"/>
          <p:cNvSpPr txBox="1">
            <a:spLocks noChangeArrowheads="1"/>
          </p:cNvSpPr>
          <p:nvPr/>
        </p:nvSpPr>
        <p:spPr bwMode="auto">
          <a:xfrm>
            <a:off x="179388" y="4005263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 b="1">
                <a:solidFill>
                  <a:srgbClr val="FF9900"/>
                </a:solidFill>
                <a:latin typeface="Calibri" pitchFamily="34" charset="0"/>
              </a:rPr>
              <a:t>NGO</a:t>
            </a:r>
          </a:p>
        </p:txBody>
      </p:sp>
      <p:sp>
        <p:nvSpPr>
          <p:cNvPr id="7218" name="Rectangle 124"/>
          <p:cNvSpPr>
            <a:spLocks noChangeArrowheads="1"/>
          </p:cNvSpPr>
          <p:nvPr/>
        </p:nvSpPr>
        <p:spPr bwMode="auto">
          <a:xfrm>
            <a:off x="6588125" y="2174765"/>
            <a:ext cx="936625" cy="5032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LABOR</a:t>
            </a:r>
          </a:p>
        </p:txBody>
      </p:sp>
      <p:sp>
        <p:nvSpPr>
          <p:cNvPr id="7219" name="Line 128"/>
          <p:cNvSpPr>
            <a:spLocks noChangeShapeType="1"/>
          </p:cNvSpPr>
          <p:nvPr/>
        </p:nvSpPr>
        <p:spPr bwMode="auto">
          <a:xfrm>
            <a:off x="1475656" y="2420888"/>
            <a:ext cx="1152128" cy="13681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20" name="Rectangle 133"/>
          <p:cNvSpPr>
            <a:spLocks noChangeArrowheads="1"/>
          </p:cNvSpPr>
          <p:nvPr/>
        </p:nvSpPr>
        <p:spPr bwMode="auto">
          <a:xfrm>
            <a:off x="3779912" y="1340768"/>
            <a:ext cx="1511300" cy="3603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BÍRÓSÁG</a:t>
            </a:r>
          </a:p>
        </p:txBody>
      </p:sp>
      <p:sp>
        <p:nvSpPr>
          <p:cNvPr id="7221" name="Line 68"/>
          <p:cNvSpPr>
            <a:spLocks noChangeShapeType="1"/>
          </p:cNvSpPr>
          <p:nvPr/>
        </p:nvSpPr>
        <p:spPr bwMode="auto">
          <a:xfrm flipH="1">
            <a:off x="1981200" y="1926124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222" name="Line 78"/>
          <p:cNvSpPr>
            <a:spLocks noChangeShapeType="1"/>
          </p:cNvSpPr>
          <p:nvPr/>
        </p:nvSpPr>
        <p:spPr bwMode="auto">
          <a:xfrm>
            <a:off x="5795963" y="2276872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23" name="Line 79"/>
          <p:cNvSpPr>
            <a:spLocks noChangeShapeType="1"/>
          </p:cNvSpPr>
          <p:nvPr/>
        </p:nvSpPr>
        <p:spPr bwMode="auto">
          <a:xfrm flipH="1">
            <a:off x="5763594" y="2410060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24" name="Line 80"/>
          <p:cNvSpPr>
            <a:spLocks noChangeShapeType="1"/>
          </p:cNvSpPr>
          <p:nvPr/>
        </p:nvSpPr>
        <p:spPr bwMode="auto">
          <a:xfrm>
            <a:off x="5364163" y="2962276"/>
            <a:ext cx="0" cy="538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25" name="Line 81"/>
          <p:cNvSpPr>
            <a:spLocks noChangeShapeType="1"/>
          </p:cNvSpPr>
          <p:nvPr/>
        </p:nvSpPr>
        <p:spPr bwMode="auto">
          <a:xfrm flipV="1">
            <a:off x="5508625" y="2962276"/>
            <a:ext cx="0" cy="466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26" name="Line 82"/>
          <p:cNvSpPr>
            <a:spLocks noChangeShapeType="1"/>
          </p:cNvSpPr>
          <p:nvPr/>
        </p:nvSpPr>
        <p:spPr bwMode="auto">
          <a:xfrm>
            <a:off x="5724525" y="3068638"/>
            <a:ext cx="172720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cxnSp>
        <p:nvCxnSpPr>
          <p:cNvPr id="7227" name="AutoShape 83"/>
          <p:cNvCxnSpPr>
            <a:cxnSpLocks noChangeShapeType="1"/>
            <a:stCxn id="7182" idx="2"/>
            <a:endCxn id="7199" idx="0"/>
          </p:cNvCxnSpPr>
          <p:nvPr/>
        </p:nvCxnSpPr>
        <p:spPr bwMode="auto">
          <a:xfrm rot="10800000" flipV="1">
            <a:off x="2305050" y="5229225"/>
            <a:ext cx="827088" cy="10080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228" name="AutoShape 85"/>
          <p:cNvCxnSpPr>
            <a:cxnSpLocks noChangeShapeType="1"/>
            <a:stCxn id="7182" idx="6"/>
            <a:endCxn id="7200" idx="0"/>
          </p:cNvCxnSpPr>
          <p:nvPr/>
        </p:nvCxnSpPr>
        <p:spPr bwMode="auto">
          <a:xfrm flipH="1">
            <a:off x="4428332" y="5229225"/>
            <a:ext cx="143668" cy="1008063"/>
          </a:xfrm>
          <a:prstGeom prst="curvedConnector4">
            <a:avLst>
              <a:gd name="adj1" fmla="val -159117"/>
              <a:gd name="adj2" fmla="val 607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29" name="Oval 86"/>
          <p:cNvSpPr>
            <a:spLocks noChangeArrowheads="1"/>
          </p:cNvSpPr>
          <p:nvPr/>
        </p:nvSpPr>
        <p:spPr bwMode="auto">
          <a:xfrm>
            <a:off x="6659563" y="3429000"/>
            <a:ext cx="2016125" cy="720725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dirty="0"/>
              <a:t>Doppingbizottság</a:t>
            </a:r>
          </a:p>
        </p:txBody>
      </p:sp>
      <p:sp>
        <p:nvSpPr>
          <p:cNvPr id="7237" name="Line 96"/>
          <p:cNvSpPr>
            <a:spLocks noChangeShapeType="1"/>
          </p:cNvSpPr>
          <p:nvPr/>
        </p:nvSpPr>
        <p:spPr bwMode="auto">
          <a:xfrm>
            <a:off x="5580063" y="2962276"/>
            <a:ext cx="1223962" cy="611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38" name="Line 97"/>
          <p:cNvSpPr>
            <a:spLocks noChangeShapeType="1"/>
          </p:cNvSpPr>
          <p:nvPr/>
        </p:nvSpPr>
        <p:spPr bwMode="auto">
          <a:xfrm flipV="1">
            <a:off x="7596188" y="4149725"/>
            <a:ext cx="21590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239" name="Line 98"/>
          <p:cNvSpPr>
            <a:spLocks noChangeShapeType="1"/>
          </p:cNvSpPr>
          <p:nvPr/>
        </p:nvSpPr>
        <p:spPr bwMode="auto">
          <a:xfrm flipV="1">
            <a:off x="3419873" y="3933825"/>
            <a:ext cx="3312716" cy="2152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cxnSp>
        <p:nvCxnSpPr>
          <p:cNvPr id="73" name="Egyenes összekötő nyíllal 72"/>
          <p:cNvCxnSpPr>
            <a:stCxn id="7220" idx="3"/>
          </p:cNvCxnSpPr>
          <p:nvPr/>
        </p:nvCxnSpPr>
        <p:spPr>
          <a:xfrm flipV="1">
            <a:off x="5291212" y="1268760"/>
            <a:ext cx="720948" cy="2521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5" name="Egyenes összekötő nyíllal 74"/>
          <p:cNvCxnSpPr>
            <a:stCxn id="7220" idx="3"/>
          </p:cNvCxnSpPr>
          <p:nvPr/>
        </p:nvCxnSpPr>
        <p:spPr>
          <a:xfrm>
            <a:off x="5291212" y="1520949"/>
            <a:ext cx="720948" cy="2518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Szövegdoboz 75"/>
          <p:cNvSpPr txBox="1"/>
          <p:nvPr/>
        </p:nvSpPr>
        <p:spPr>
          <a:xfrm>
            <a:off x="6012160" y="10527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Hazai </a:t>
            </a:r>
            <a:endParaRPr lang="hu-HU" dirty="0"/>
          </a:p>
        </p:txBody>
      </p:sp>
      <p:sp>
        <p:nvSpPr>
          <p:cNvPr id="77" name="Szövegdoboz 76"/>
          <p:cNvSpPr txBox="1"/>
          <p:nvPr/>
        </p:nvSpPr>
        <p:spPr>
          <a:xfrm>
            <a:off x="5724128" y="15567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CAS</a:t>
            </a:r>
            <a:endParaRPr lang="hu-HU" dirty="0"/>
          </a:p>
        </p:txBody>
      </p:sp>
      <p:cxnSp>
        <p:nvCxnSpPr>
          <p:cNvPr id="80" name="Egyenes összekötő nyíllal 79"/>
          <p:cNvCxnSpPr>
            <a:stCxn id="7177" idx="0"/>
            <a:endCxn id="7174" idx="1"/>
          </p:cNvCxnSpPr>
          <p:nvPr/>
        </p:nvCxnSpPr>
        <p:spPr>
          <a:xfrm flipV="1">
            <a:off x="2627784" y="2568521"/>
            <a:ext cx="1375130" cy="122051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zis 1"/>
          <p:cNvSpPr/>
          <p:nvPr/>
        </p:nvSpPr>
        <p:spPr>
          <a:xfrm>
            <a:off x="3420269" y="3068638"/>
            <a:ext cx="1583779" cy="576263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ABP Bizottság</a:t>
            </a:r>
            <a:endParaRPr lang="hu-HU" sz="1600" b="1" dirty="0"/>
          </a:p>
        </p:txBody>
      </p:sp>
      <p:cxnSp>
        <p:nvCxnSpPr>
          <p:cNvPr id="5" name="Egyenes összekötő nyíllal 4"/>
          <p:cNvCxnSpPr>
            <a:stCxn id="7174" idx="2"/>
            <a:endCxn id="2" idx="7"/>
          </p:cNvCxnSpPr>
          <p:nvPr/>
        </p:nvCxnSpPr>
        <p:spPr>
          <a:xfrm flipH="1">
            <a:off x="4772109" y="2962275"/>
            <a:ext cx="95199" cy="1907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>
            <a:stCxn id="2" idx="6"/>
          </p:cNvCxnSpPr>
          <p:nvPr/>
        </p:nvCxnSpPr>
        <p:spPr>
          <a:xfrm flipV="1">
            <a:off x="5004048" y="3031950"/>
            <a:ext cx="198983" cy="32482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  <a:t>A doppingellenőrzés fázisai V.</a:t>
            </a:r>
            <a:b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  <a:t>(a legfontosabb célok)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Az előzetes felülvizsgálat során</a:t>
            </a:r>
            <a:r>
              <a:rPr lang="hu-HU" dirty="0" smtClean="0">
                <a:latin typeface="Calibri" pitchFamily="34" charset="0"/>
              </a:rPr>
              <a:t> </a:t>
            </a:r>
            <a:r>
              <a:rPr lang="hu-HU" sz="1800" dirty="0" smtClean="0">
                <a:latin typeface="Calibri" pitchFamily="34" charset="0"/>
              </a:rPr>
              <a:t>(hivatalosan még nincs ügy!!!):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400" dirty="0" smtClean="0">
                <a:latin typeface="Calibri" pitchFamily="34" charset="0"/>
              </a:rPr>
              <a:t>Gyógyászati </a:t>
            </a:r>
            <a:r>
              <a:rPr lang="hu-HU" sz="2800" u="sng" dirty="0" smtClean="0">
                <a:latin typeface="Calibri" pitchFamily="34" charset="0"/>
              </a:rPr>
              <a:t>mentesség</a:t>
            </a:r>
            <a:r>
              <a:rPr lang="hu-HU" sz="2400" dirty="0" smtClean="0">
                <a:latin typeface="Calibri" pitchFamily="34" charset="0"/>
              </a:rPr>
              <a:t> felmerül? (TUE)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u="sng" dirty="0" smtClean="0">
                <a:latin typeface="Calibri" pitchFamily="34" charset="0"/>
              </a:rPr>
              <a:t>Eltértek</a:t>
            </a:r>
            <a:r>
              <a:rPr lang="hu-HU" sz="2400" dirty="0" smtClean="0">
                <a:latin typeface="Calibri" pitchFamily="34" charset="0"/>
              </a:rPr>
              <a:t> a nemzetközi teszt-, ill. laborkövetelményektől?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u="sng" dirty="0" smtClean="0">
                <a:latin typeface="Calibri" pitchFamily="34" charset="0"/>
              </a:rPr>
              <a:t>Értesítés</a:t>
            </a:r>
            <a:r>
              <a:rPr lang="hu-HU" sz="2400" dirty="0" smtClean="0">
                <a:latin typeface="Calibri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u="sng" dirty="0" smtClean="0">
                <a:latin typeface="Calibri" pitchFamily="34" charset="0"/>
              </a:rPr>
              <a:t>Atipikus</a:t>
            </a:r>
            <a:r>
              <a:rPr lang="hu-HU" sz="2400" dirty="0" smtClean="0">
                <a:latin typeface="Calibri" pitchFamily="34" charset="0"/>
              </a:rPr>
              <a:t> eredmények </a:t>
            </a:r>
            <a:r>
              <a:rPr lang="hu-HU" sz="2800" u="sng" dirty="0" smtClean="0">
                <a:latin typeface="Calibri" pitchFamily="34" charset="0"/>
              </a:rPr>
              <a:t>felülvizsgálata</a:t>
            </a:r>
            <a:r>
              <a:rPr lang="hu-HU" sz="2400" dirty="0" smtClean="0">
                <a:latin typeface="Calibri" pitchFamily="34" charset="0"/>
              </a:rPr>
              <a:t> </a:t>
            </a:r>
            <a:r>
              <a:rPr lang="hu-HU" sz="1800" dirty="0" smtClean="0">
                <a:latin typeface="Calibri" pitchFamily="34" charset="0"/>
              </a:rPr>
              <a:t>(szintén szankcióval járhat)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u="sng" dirty="0" err="1" smtClean="0">
                <a:latin typeface="Calibri" pitchFamily="34" charset="0"/>
              </a:rPr>
              <a:t>Licensz</a:t>
            </a:r>
            <a:r>
              <a:rPr lang="hu-HU" sz="2400" dirty="0" smtClean="0">
                <a:latin typeface="Calibri" pitchFamily="34" charset="0"/>
              </a:rPr>
              <a:t> ideiglenes </a:t>
            </a:r>
            <a:r>
              <a:rPr lang="hu-HU" sz="2800" u="sng" dirty="0" smtClean="0">
                <a:latin typeface="Calibri" pitchFamily="34" charset="0"/>
              </a:rPr>
              <a:t>felfüggesztése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400" dirty="0" smtClean="0">
                <a:latin typeface="Calibri" pitchFamily="34" charset="0"/>
              </a:rPr>
              <a:t>A </a:t>
            </a:r>
            <a:r>
              <a:rPr lang="hu-HU" sz="2400" dirty="0" smtClean="0">
                <a:solidFill>
                  <a:srgbClr val="FF6600"/>
                </a:solidFill>
                <a:latin typeface="Calibri" pitchFamily="34" charset="0"/>
              </a:rPr>
              <a:t>visszavonulás nem érinti a hatáskört</a:t>
            </a:r>
            <a:r>
              <a:rPr lang="hu-HU" sz="2400" dirty="0" smtClean="0">
                <a:latin typeface="Calibri" pitchFamily="34" charset="0"/>
              </a:rPr>
              <a:t>!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hu-HU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  <a:t>A doppingellenőrzés fázisai VI.</a:t>
            </a:r>
            <a:b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hu-HU" sz="3400" b="1" smtClean="0">
                <a:solidFill>
                  <a:schemeClr val="tx1"/>
                </a:solidFill>
                <a:latin typeface="Calibri" pitchFamily="34" charset="0"/>
              </a:rPr>
              <a:t>(a legfontosabb célok)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A doppingeljárás</a:t>
            </a:r>
            <a:r>
              <a:rPr lang="hu-HU" dirty="0" smtClean="0"/>
              <a:t> </a:t>
            </a:r>
            <a:r>
              <a:rPr lang="hu-HU" sz="1800" dirty="0" smtClean="0">
                <a:latin typeface="Calibri" pitchFamily="34" charset="0"/>
              </a:rPr>
              <a:t>(méltányos meghallgatás)</a:t>
            </a:r>
            <a:r>
              <a:rPr lang="hu-HU" dirty="0" smtClean="0"/>
              <a:t> </a:t>
            </a:r>
            <a:r>
              <a:rPr lang="hu-HU" b="1" dirty="0" smtClean="0">
                <a:solidFill>
                  <a:schemeClr val="accent1"/>
                </a:solidFill>
                <a:latin typeface="Calibri" pitchFamily="34" charset="0"/>
              </a:rPr>
              <a:t>során: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hu-HU" sz="2800" u="sng" dirty="0" smtClean="0">
                <a:latin typeface="Calibri" pitchFamily="34" charset="0"/>
              </a:rPr>
              <a:t>Történt-e</a:t>
            </a:r>
            <a:r>
              <a:rPr lang="hu-HU" sz="2400" dirty="0" smtClean="0">
                <a:latin typeface="Calibri" pitchFamily="34" charset="0"/>
              </a:rPr>
              <a:t> doppingvétség, ha igen 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hu-HU" sz="2800" u="sng" dirty="0" smtClean="0">
                <a:latin typeface="Calibri" pitchFamily="34" charset="0"/>
              </a:rPr>
              <a:t>Milyen következmények</a:t>
            </a:r>
            <a:r>
              <a:rPr lang="hu-HU" sz="2400" dirty="0" smtClean="0">
                <a:latin typeface="Calibri" pitchFamily="34" charset="0"/>
              </a:rPr>
              <a:t> alkalmazhatók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hu-HU" sz="2800" u="sng" dirty="0" smtClean="0">
                <a:latin typeface="Calibri" pitchFamily="34" charset="0"/>
              </a:rPr>
              <a:t>Gyorsított eljárás</a:t>
            </a:r>
            <a:r>
              <a:rPr lang="hu-HU" sz="2400" dirty="0" smtClean="0">
                <a:latin typeface="Calibri" pitchFamily="34" charset="0"/>
              </a:rPr>
              <a:t> a sportrendezvények alatt </a:t>
            </a:r>
            <a:r>
              <a:rPr lang="hu-HU" sz="1800" dirty="0" smtClean="0">
                <a:latin typeface="Calibri" pitchFamily="34" charset="0"/>
              </a:rPr>
              <a:t>(indulási jogról és az elért eredmények további sorsáról döntenek)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hu-HU" sz="2400" dirty="0" smtClean="0">
                <a:latin typeface="Calibri" pitchFamily="34" charset="0"/>
              </a:rPr>
              <a:t>A WADA szabályzat alapelveinek érvényesülése </a:t>
            </a:r>
            <a:br>
              <a:rPr lang="hu-HU" sz="2400" dirty="0" smtClean="0">
                <a:latin typeface="Calibri" pitchFamily="34" charset="0"/>
              </a:rPr>
            </a:br>
            <a:r>
              <a:rPr lang="hu-HU" sz="1800" i="1" dirty="0" smtClean="0">
                <a:latin typeface="Calibri" pitchFamily="34" charset="0"/>
              </a:rPr>
              <a:t>(pártatlanság, jogi képviselet, tájékoztatás joga, nyilatkozattétel lehetősége, bizonyításhoz való jog, tolmácshoz való jog, ésszerű időn belül döntéshozatal)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hu-HU" sz="2800" u="sng" dirty="0" smtClean="0">
                <a:latin typeface="Calibri" pitchFamily="34" charset="0"/>
              </a:rPr>
              <a:t>Szankciók/Fellebbezés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hu-HU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71575"/>
          </a:xfrm>
        </p:spPr>
        <p:txBody>
          <a:bodyPr/>
          <a:lstStyle/>
          <a:p>
            <a:pPr algn="ctr" eaLnBrk="1" hangingPunct="1"/>
            <a:r>
              <a:rPr lang="hu-HU" sz="2800" b="1" smtClean="0">
                <a:solidFill>
                  <a:schemeClr val="tx1"/>
                </a:solidFill>
                <a:latin typeface="Calibri" pitchFamily="34" charset="0"/>
              </a:rPr>
              <a:t>Az ellenőrzés alapjogi összefüggései</a:t>
            </a:r>
            <a:r>
              <a:rPr lang="hu-HU" smtClean="0"/>
              <a:t> </a:t>
            </a:r>
            <a:r>
              <a:rPr lang="hu-HU" sz="3600" b="1" smtClean="0">
                <a:solidFill>
                  <a:schemeClr val="tx1"/>
                </a:solidFill>
                <a:latin typeface="Calibri" pitchFamily="34" charset="0"/>
              </a:rPr>
              <a:t>I.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hu-HU" sz="2400" dirty="0" smtClean="0">
                <a:solidFill>
                  <a:srgbClr val="0070C0"/>
                </a:solidFill>
                <a:latin typeface="Calibri" pitchFamily="34" charset="0"/>
              </a:rPr>
              <a:t>A versenyző </a:t>
            </a:r>
            <a:r>
              <a:rPr lang="hu-HU" sz="2400" b="1" u="sng" dirty="0" smtClean="0">
                <a:solidFill>
                  <a:srgbClr val="FF6600"/>
                </a:solidFill>
                <a:latin typeface="Calibri" pitchFamily="34" charset="0"/>
              </a:rPr>
              <a:t>emberi méltósághoz és személyhez fűződő jogainak</a:t>
            </a:r>
            <a:r>
              <a:rPr lang="hu-HU" sz="2400" b="1" u="sng" dirty="0" smtClean="0">
                <a:solidFill>
                  <a:srgbClr val="0070C0"/>
                </a:solidFill>
                <a:latin typeface="Calibri" pitchFamily="34" charset="0"/>
              </a:rPr>
              <a:t> tiszteletben tartásával</a:t>
            </a:r>
            <a:r>
              <a:rPr lang="hu-HU" sz="2400" dirty="0" smtClean="0">
                <a:solidFill>
                  <a:srgbClr val="0070C0"/>
                </a:solidFill>
                <a:latin typeface="Calibri" pitchFamily="34" charset="0"/>
              </a:rPr>
              <a:t> kell elvégezni!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hu-HU" sz="2400" dirty="0" smtClean="0">
                <a:latin typeface="Calibri" pitchFamily="34" charset="0"/>
              </a:rPr>
              <a:t>Megsértése </a:t>
            </a:r>
            <a:r>
              <a:rPr lang="hu-HU" sz="2400" b="1" dirty="0" smtClean="0">
                <a:solidFill>
                  <a:srgbClr val="0070C0"/>
                </a:solidFill>
                <a:latin typeface="Calibri" pitchFamily="34" charset="0"/>
              </a:rPr>
              <a:t>nyilvánvaló eltérés </a:t>
            </a:r>
            <a:r>
              <a:rPr lang="hu-HU" sz="2400" b="1" dirty="0" smtClean="0">
                <a:latin typeface="Calibri" pitchFamily="34" charset="0"/>
              </a:rPr>
              <a:t>a nemzetközi (és a hazai) tesztkövetelményektől</a:t>
            </a:r>
            <a:r>
              <a:rPr lang="hu-HU" sz="2400" dirty="0" smtClean="0">
                <a:latin typeface="Calibri" pitchFamily="34" charset="0"/>
              </a:rPr>
              <a:t>.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hu-HU" sz="2400" b="1" dirty="0" smtClean="0">
                <a:solidFill>
                  <a:srgbClr val="0070C0"/>
                </a:solidFill>
                <a:latin typeface="Calibri" pitchFamily="34" charset="0"/>
              </a:rPr>
              <a:t>Kiskorú</a:t>
            </a:r>
            <a:r>
              <a:rPr lang="hu-HU" sz="2400" b="1" dirty="0" smtClean="0">
                <a:latin typeface="Calibri" pitchFamily="34" charset="0"/>
              </a:rPr>
              <a:t> </a:t>
            </a:r>
            <a:r>
              <a:rPr lang="hu-HU" sz="2400" dirty="0" smtClean="0">
                <a:latin typeface="Calibri" pitchFamily="34" charset="0"/>
              </a:rPr>
              <a:t>doppingellenőrzése során kiemelten jelentős.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hu-HU" sz="2400" dirty="0" smtClean="0">
                <a:latin typeface="Calibri" pitchFamily="34" charset="0"/>
              </a:rPr>
              <a:t>A versenyző </a:t>
            </a:r>
            <a:r>
              <a:rPr lang="hu-HU" sz="2400" b="1" dirty="0" smtClean="0">
                <a:solidFill>
                  <a:srgbClr val="0070C0"/>
                </a:solidFill>
                <a:latin typeface="Calibri" pitchFamily="34" charset="0"/>
              </a:rPr>
              <a:t>szeméremérzetének</a:t>
            </a:r>
            <a:r>
              <a:rPr lang="hu-HU" sz="2400" dirty="0" smtClean="0">
                <a:latin typeface="Calibri" pitchFamily="34" charset="0"/>
              </a:rPr>
              <a:t> figyelembevétele, az illő megszólítás és párbeszéd, nyugodt, humánus környezet biztosítása.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hu-HU" sz="2400" dirty="0" smtClean="0">
                <a:latin typeface="Calibri" pitchFamily="34" charset="0"/>
              </a:rPr>
              <a:t>Az ellenőrzés során biztosítani kell a </a:t>
            </a:r>
            <a:r>
              <a:rPr lang="hu-HU" sz="2400" b="1" dirty="0" smtClean="0">
                <a:solidFill>
                  <a:srgbClr val="0070C0"/>
                </a:solidFill>
                <a:latin typeface="Calibri" pitchFamily="34" charset="0"/>
              </a:rPr>
              <a:t>kapcsolattartás</a:t>
            </a:r>
            <a:r>
              <a:rPr lang="hu-HU" sz="2400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hu-HU" sz="2400" b="1" dirty="0" smtClean="0">
                <a:solidFill>
                  <a:srgbClr val="0070C0"/>
                </a:solidFill>
                <a:latin typeface="Calibri" pitchFamily="34" charset="0"/>
              </a:rPr>
              <a:t>jogát</a:t>
            </a:r>
            <a:r>
              <a:rPr lang="hu-HU" sz="2400" dirty="0" smtClean="0">
                <a:latin typeface="Calibri" pitchFamily="34" charset="0"/>
              </a:rPr>
              <a:t>. A </a:t>
            </a:r>
            <a:r>
              <a:rPr lang="hu-HU" sz="2400" u="sng" dirty="0" smtClean="0">
                <a:latin typeface="Calibri" pitchFamily="34" charset="0"/>
              </a:rPr>
              <a:t>kiskorúak és a fogyatékos sportolók esetén a törvényes képviselőjének, illetve fogyatékos sportoló esetén kísérője jelenlétét alanyi jogon biztosítani </a:t>
            </a:r>
            <a:r>
              <a:rPr lang="hu-HU" sz="2400" dirty="0" smtClean="0">
                <a:latin typeface="Calibri" pitchFamily="34" charset="0"/>
              </a:rPr>
              <a:t>kell még a mintaszolgáltatás során is.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hu-HU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153400" cy="990600"/>
          </a:xfrm>
        </p:spPr>
        <p:txBody>
          <a:bodyPr/>
          <a:lstStyle/>
          <a:p>
            <a:pPr algn="ctr" eaLnBrk="1" hangingPunct="1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Az ellenőrzés alapjogi összefüggései</a:t>
            </a:r>
            <a:r>
              <a:rPr lang="hu-HU" sz="4400" dirty="0" smtClean="0"/>
              <a:t> </a:t>
            </a:r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II.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400" dirty="0" smtClean="0">
                <a:latin typeface="Calibri" pitchFamily="34" charset="0"/>
              </a:rPr>
              <a:t>Az egész folyamat alatt érvényesülni kell a versenyző </a:t>
            </a:r>
            <a:r>
              <a:rPr lang="hu-HU" sz="2400" b="1" dirty="0" smtClean="0">
                <a:solidFill>
                  <a:srgbClr val="0070C0"/>
                </a:solidFill>
                <a:latin typeface="Calibri" pitchFamily="34" charset="0"/>
              </a:rPr>
              <a:t>tájékoztatáshoz való jog</a:t>
            </a:r>
            <a:r>
              <a:rPr lang="hu-HU" sz="2400" dirty="0" smtClean="0">
                <a:latin typeface="Calibri" pitchFamily="34" charset="0"/>
              </a:rPr>
              <a:t>ának.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400" dirty="0" smtClean="0">
                <a:latin typeface="Calibri" pitchFamily="34" charset="0"/>
              </a:rPr>
              <a:t>A vizsgálati dokumentáció megismeréséhez </a:t>
            </a:r>
            <a:r>
              <a:rPr lang="hu-HU" sz="2400" b="1" dirty="0" smtClean="0">
                <a:solidFill>
                  <a:srgbClr val="0070C0"/>
                </a:solidFill>
                <a:latin typeface="Calibri" pitchFamily="34" charset="0"/>
              </a:rPr>
              <a:t>betekintési jog</a:t>
            </a:r>
            <a:r>
              <a:rPr lang="hu-HU" sz="2400" dirty="0" smtClean="0">
                <a:latin typeface="Calibri" pitchFamily="34" charset="0"/>
              </a:rPr>
              <a:t>ot kell biztosítani, valamint a </a:t>
            </a:r>
            <a:r>
              <a:rPr lang="hu-HU" sz="2400" b="1" dirty="0" smtClean="0">
                <a:solidFill>
                  <a:srgbClr val="0070C0"/>
                </a:solidFill>
                <a:latin typeface="Calibri" pitchFamily="34" charset="0"/>
              </a:rPr>
              <a:t>másolatkészítés jogához </a:t>
            </a:r>
            <a:r>
              <a:rPr lang="hu-HU" sz="2400" dirty="0" smtClean="0">
                <a:latin typeface="Calibri" pitchFamily="34" charset="0"/>
              </a:rPr>
              <a:t>hozzájárulni. A kiskorú törvényes képviselőjét a dokumentáció megismerésének joga teljességében megilleti.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400" dirty="0" smtClean="0">
                <a:latin typeface="Calibri" pitchFamily="34" charset="0"/>
              </a:rPr>
              <a:t>A</a:t>
            </a:r>
            <a:r>
              <a:rPr lang="hu-HU" sz="2400" b="1" dirty="0" smtClean="0">
                <a:latin typeface="Calibri" pitchFamily="34" charset="0"/>
              </a:rPr>
              <a:t> </a:t>
            </a:r>
            <a:r>
              <a:rPr lang="hu-HU" sz="2400" b="1" dirty="0" smtClean="0">
                <a:solidFill>
                  <a:srgbClr val="0070C0"/>
                </a:solidFill>
                <a:latin typeface="Calibri" pitchFamily="34" charset="0"/>
              </a:rPr>
              <a:t>magánélet sérthetetlenségének jogából </a:t>
            </a:r>
            <a:r>
              <a:rPr lang="hu-HU" sz="2400" dirty="0" smtClean="0">
                <a:latin typeface="Calibri" pitchFamily="34" charset="0"/>
              </a:rPr>
              <a:t>adódóan a megismert információk titokban tartása, bizalmas kezelése.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400" dirty="0" smtClean="0">
                <a:latin typeface="Calibri" pitchFamily="34" charset="0"/>
              </a:rPr>
              <a:t>A</a:t>
            </a:r>
            <a:r>
              <a:rPr lang="hu-HU" sz="2400" b="1" dirty="0" smtClean="0">
                <a:latin typeface="Calibri" pitchFamily="34" charset="0"/>
              </a:rPr>
              <a:t> </a:t>
            </a:r>
            <a:r>
              <a:rPr lang="hu-HU" sz="2400" b="1" dirty="0" smtClean="0">
                <a:solidFill>
                  <a:srgbClr val="0070C0"/>
                </a:solidFill>
                <a:latin typeface="Calibri" pitchFamily="34" charset="0"/>
              </a:rPr>
              <a:t>személyes adatokat</a:t>
            </a:r>
            <a:r>
              <a:rPr lang="hu-HU" sz="2400" dirty="0" smtClean="0">
                <a:latin typeface="Calibri" pitchFamily="34" charset="0"/>
              </a:rPr>
              <a:t> az arra illetéktelen szervek, személyek nem ismerhetik meg.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 startAt="5"/>
            </a:pPr>
            <a:endParaRPr lang="hu-HU" sz="2400" dirty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hu-HU" sz="2400" dirty="0" smtClean="0">
                <a:latin typeface="Calibri" pitchFamily="34" charset="0"/>
              </a:rPr>
              <a:t>??</a:t>
            </a:r>
            <a:r>
              <a:rPr lang="hu-HU" sz="2400" dirty="0" err="1" smtClean="0">
                <a:latin typeface="Calibri" pitchFamily="34" charset="0"/>
              </a:rPr>
              <a:t>-ek</a:t>
            </a:r>
            <a:r>
              <a:rPr lang="hu-HU" sz="2400" dirty="0" smtClean="0">
                <a:latin typeface="Calibri" pitchFamily="34" charset="0"/>
              </a:rPr>
              <a:t>: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hu-HU" sz="2400" dirty="0" smtClean="0">
                <a:latin typeface="Calibri" pitchFamily="34" charset="0"/>
              </a:rPr>
              <a:t>különleges személyes adatok kezelése;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hu-HU" sz="2400" dirty="0" smtClean="0">
                <a:latin typeface="Calibri" pitchFamily="34" charset="0"/>
              </a:rPr>
              <a:t>Fellebbezési jog korlátoz(hat)ósága;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hu-HU" sz="2400" dirty="0" smtClean="0">
                <a:latin typeface="Calibri" pitchFamily="34" charset="0"/>
              </a:rPr>
              <a:t>Közjogi – szervezeti kérdések (</a:t>
            </a:r>
            <a:r>
              <a:rPr lang="hu-HU" sz="2400" dirty="0" err="1" smtClean="0">
                <a:latin typeface="Calibri" pitchFamily="34" charset="0"/>
              </a:rPr>
              <a:t>WADA-államok-joghatóság</a:t>
            </a:r>
            <a:r>
              <a:rPr lang="hu-HU" sz="2400" dirty="0" smtClean="0">
                <a:latin typeface="Calibri" pitchFamily="34" charset="0"/>
              </a:rPr>
              <a:t>…)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153400" cy="990600"/>
          </a:xfrm>
        </p:spPr>
        <p:txBody>
          <a:bodyPr/>
          <a:lstStyle/>
          <a:p>
            <a:pPr algn="ctr" eaLnBrk="1" hangingPunct="1"/>
            <a:r>
              <a:rPr lang="hu-HU" sz="3600" b="1" dirty="0" smtClean="0">
                <a:solidFill>
                  <a:schemeClr val="tx1"/>
                </a:solidFill>
                <a:latin typeface="Calibri" pitchFamily="34" charset="0"/>
              </a:rPr>
              <a:t>A sportfegyelmi szabályairól általában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800" dirty="0" smtClean="0">
                <a:latin typeface="Calibri" pitchFamily="34" charset="0"/>
              </a:rPr>
              <a:t>Az eljárás </a:t>
            </a:r>
            <a:r>
              <a:rPr lang="hu-H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feltételei </a:t>
            </a:r>
            <a:r>
              <a:rPr lang="hu-HU" sz="2800" dirty="0" smtClean="0">
                <a:latin typeface="Calibri" pitchFamily="34" charset="0"/>
              </a:rPr>
              <a:t>(fórumrendszer, szabályzat, vétkes magatartás alapos gyanúja)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800" dirty="0" smtClean="0">
                <a:latin typeface="Calibri" pitchFamily="34" charset="0"/>
              </a:rPr>
              <a:t>A szövetségi </a:t>
            </a:r>
            <a:r>
              <a:rPr lang="hu-H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eljárás</a:t>
            </a:r>
            <a:r>
              <a:rPr lang="hu-HU" sz="2800" dirty="0" smtClean="0">
                <a:latin typeface="Calibri" pitchFamily="34" charset="0"/>
              </a:rPr>
              <a:t> </a:t>
            </a:r>
            <a:r>
              <a:rPr lang="hu-H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sajátosságai</a:t>
            </a:r>
            <a:r>
              <a:rPr lang="hu-HU" sz="2800" dirty="0" smtClean="0">
                <a:latin typeface="Calibri" pitchFamily="34" charset="0"/>
              </a:rPr>
              <a:t>, kapcsolódás a doppingellenes szabályokhoz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800" dirty="0" smtClean="0">
                <a:latin typeface="Calibri" pitchFamily="34" charset="0"/>
              </a:rPr>
              <a:t>A </a:t>
            </a:r>
            <a:r>
              <a:rPr lang="hu-H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jogorvoslat</a:t>
            </a:r>
            <a:r>
              <a:rPr lang="hu-HU" sz="2800" dirty="0" smtClean="0">
                <a:latin typeface="Calibri" pitchFamily="34" charset="0"/>
              </a:rPr>
              <a:t> lehetőségének </a:t>
            </a:r>
            <a:r>
              <a:rPr lang="hu-H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sajátosságai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Kiskorú</a:t>
            </a:r>
            <a:r>
              <a:rPr lang="hu-HU" sz="2800" dirty="0" smtClean="0">
                <a:latin typeface="Calibri" pitchFamily="34" charset="0"/>
              </a:rPr>
              <a:t> esetében sportfegyelmi </a:t>
            </a:r>
            <a:r>
              <a:rPr lang="hu-H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csak</a:t>
            </a:r>
            <a:r>
              <a:rPr lang="hu-HU" sz="2800" dirty="0" smtClean="0">
                <a:latin typeface="Calibri" pitchFamily="34" charset="0"/>
              </a:rPr>
              <a:t> a </a:t>
            </a:r>
            <a:r>
              <a:rPr lang="hu-H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törvényes</a:t>
            </a:r>
            <a:r>
              <a:rPr lang="hu-HU" sz="2800" dirty="0" smtClean="0">
                <a:latin typeface="Calibri" pitchFamily="34" charset="0"/>
              </a:rPr>
              <a:t> </a:t>
            </a:r>
            <a:r>
              <a:rPr lang="hu-H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képviselő</a:t>
            </a:r>
            <a:r>
              <a:rPr lang="hu-HU" sz="2800" dirty="0" smtClean="0">
                <a:latin typeface="Calibri" pitchFamily="34" charset="0"/>
              </a:rPr>
              <a:t> jelenlétében tartható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153400" cy="990600"/>
          </a:xfrm>
        </p:spPr>
        <p:txBody>
          <a:bodyPr/>
          <a:lstStyle/>
          <a:p>
            <a:pPr algn="ctr" eaLnBrk="1" hangingPunct="1"/>
            <a:r>
              <a:rPr lang="hu-HU" sz="3600" b="1" dirty="0" smtClean="0">
                <a:solidFill>
                  <a:schemeClr val="tx1"/>
                </a:solidFill>
                <a:latin typeface="Calibri" pitchFamily="34" charset="0"/>
              </a:rPr>
              <a:t>A tárgyalás és a bizonyítás szabályai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>
                <a:latin typeface="Calibri" pitchFamily="34" charset="0"/>
              </a:rPr>
              <a:t>A bizonyítás a tárgyaláson a tényállás tisztázására </a:t>
            </a:r>
            <a:r>
              <a:rPr lang="hu-HU" sz="2400" dirty="0" smtClean="0"/>
              <a:t>szolgál; a </a:t>
            </a:r>
            <a:r>
              <a:rPr lang="hu-HU" sz="2400" dirty="0" smtClean="0">
                <a:latin typeface="Calibri" pitchFamily="34" charset="0"/>
              </a:rPr>
              <a:t>bizonyítási teher</a:t>
            </a:r>
          </a:p>
          <a:p>
            <a:pPr marL="982663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000" dirty="0" smtClean="0">
                <a:latin typeface="Calibri" pitchFamily="34" charset="0"/>
              </a:rPr>
              <a:t>Általánosságban </a:t>
            </a:r>
            <a:r>
              <a:rPr lang="hu-H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azt terheli, aki kérte</a:t>
            </a:r>
            <a:endParaRPr lang="hu-HU" sz="2000" dirty="0" smtClean="0">
              <a:solidFill>
                <a:srgbClr val="FF6600"/>
              </a:solidFill>
              <a:latin typeface="Calibri" pitchFamily="34" charset="0"/>
            </a:endParaRPr>
          </a:p>
          <a:p>
            <a:pPr marL="982663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000" dirty="0" smtClean="0">
                <a:latin typeface="Calibri" pitchFamily="34" charset="0"/>
              </a:rPr>
              <a:t>A doppingvétség megállapítására szolgál, eszközei:</a:t>
            </a:r>
          </a:p>
          <a:p>
            <a:pPr marL="982663" lvl="1" indent="-53340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hu-HU" sz="2000" dirty="0" smtClean="0">
                <a:latin typeface="Calibri" pitchFamily="34" charset="0"/>
              </a:rPr>
              <a:t>Tanú, szakértő meghallgatása;</a:t>
            </a:r>
          </a:p>
          <a:p>
            <a:pPr marL="982663" lvl="1" indent="-53340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hu-HU" sz="2000" dirty="0" smtClean="0">
                <a:latin typeface="Calibri" pitchFamily="34" charset="0"/>
              </a:rPr>
              <a:t>Irat, fénykép, hang-, filmfelvétel;</a:t>
            </a:r>
          </a:p>
          <a:p>
            <a:pPr marL="982663" lvl="1" indent="-533400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hu-HU" sz="2000" dirty="0" smtClean="0">
                <a:latin typeface="Calibri" pitchFamily="34" charset="0"/>
              </a:rPr>
              <a:t>Szemle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>
                <a:latin typeface="Calibri" pitchFamily="34" charset="0"/>
              </a:rPr>
              <a:t>A bizonyítás a </a:t>
            </a:r>
            <a:r>
              <a:rPr lang="hu-HU" sz="2400" b="1" dirty="0" smtClean="0">
                <a:latin typeface="Calibri" pitchFamily="34" charset="0"/>
              </a:rPr>
              <a:t>doppingeljárásban</a:t>
            </a:r>
            <a:r>
              <a:rPr lang="hu-HU" sz="2400" dirty="0" smtClean="0"/>
              <a:t> </a:t>
            </a:r>
            <a:r>
              <a:rPr lang="hu-HU" sz="2400" dirty="0" smtClean="0">
                <a:latin typeface="Calibri" pitchFamily="34" charset="0"/>
              </a:rPr>
              <a:t>az </a:t>
            </a: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eljáró szerv</a:t>
            </a:r>
            <a:r>
              <a:rPr lang="hu-HU" sz="2400" dirty="0" smtClean="0">
                <a:latin typeface="Calibri" pitchFamily="34" charset="0"/>
              </a:rPr>
              <a:t>et terheli, de a nemzetközi követelményektől (Lista, ISTI, ISL, ISTUE, ISPPPI) való eltérést a </a:t>
            </a: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</a:rPr>
              <a:t>sportoló</a:t>
            </a:r>
            <a:r>
              <a:rPr lang="hu-HU" sz="2400" dirty="0" smtClean="0">
                <a:latin typeface="Calibri" pitchFamily="34" charset="0"/>
              </a:rPr>
              <a:t>nak, ill. az eljárás alá vont sportszakembernek kell bizonyítania.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244600"/>
          </a:xfrm>
        </p:spPr>
        <p:txBody>
          <a:bodyPr/>
          <a:lstStyle/>
          <a:p>
            <a:pPr algn="ctr"/>
            <a:r>
              <a:rPr lang="hu-HU" sz="3200" b="1" smtClean="0">
                <a:solidFill>
                  <a:schemeClr val="tx1"/>
                </a:solidFill>
                <a:latin typeface="Calibri" pitchFamily="34" charset="0"/>
              </a:rPr>
              <a:t>A bizonyítás speciális szabályai doppingeljárásban (1.)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628775"/>
            <a:ext cx="7661275" cy="44672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800" b="1" dirty="0" smtClean="0">
                <a:latin typeface="Calibri" pitchFamily="34" charset="0"/>
              </a:rPr>
              <a:t>A bizonyítási teher speciális szabályairól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u="sng" dirty="0" smtClean="0">
                <a:latin typeface="Calibri" pitchFamily="34" charset="0"/>
              </a:rPr>
              <a:t>A doppingvétség</a:t>
            </a:r>
            <a:r>
              <a:rPr lang="hu-HU" sz="2800" dirty="0" smtClean="0">
                <a:latin typeface="Calibri" pitchFamily="34" charset="0"/>
              </a:rPr>
              <a:t> megtörténtének </a:t>
            </a:r>
            <a:r>
              <a:rPr lang="hu-HU" sz="2800" u="sng" dirty="0" smtClean="0">
                <a:latin typeface="Calibri" pitchFamily="34" charset="0"/>
              </a:rPr>
              <a:t>bizonyítása</a:t>
            </a:r>
            <a:r>
              <a:rPr lang="hu-HU" sz="2800" dirty="0" smtClean="0">
                <a:latin typeface="Calibri" pitchFamily="34" charset="0"/>
              </a:rPr>
              <a:t> – főszabály szerint - a doppingeljárást lefolytató </a:t>
            </a:r>
            <a:r>
              <a:rPr lang="hu-HU" sz="2800" b="1" u="sng" dirty="0" smtClean="0">
                <a:latin typeface="Calibri" pitchFamily="34" charset="0"/>
              </a:rPr>
              <a:t>doppingbizottságot terheli</a:t>
            </a:r>
            <a:r>
              <a:rPr lang="hu-HU" sz="2800" dirty="0" smtClean="0">
                <a:latin typeface="Calibri" pitchFamily="34" charset="0"/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</a:t>
            </a:r>
            <a:r>
              <a:rPr lang="hu-HU" sz="2800" u="sng" dirty="0" smtClean="0">
                <a:solidFill>
                  <a:srgbClr val="FF6600"/>
                </a:solidFill>
                <a:latin typeface="Calibri" pitchFamily="34" charset="0"/>
              </a:rPr>
              <a:t>kétséget kizáróan </a:t>
            </a:r>
            <a:r>
              <a:rPr lang="hu-HU" sz="2800" u="sng" dirty="0" smtClean="0">
                <a:latin typeface="Calibri" pitchFamily="34" charset="0"/>
              </a:rPr>
              <a:t>nem bizonyított</a:t>
            </a:r>
            <a:r>
              <a:rPr lang="hu-HU" sz="2800" dirty="0" smtClean="0">
                <a:latin typeface="Calibri" pitchFamily="34" charset="0"/>
              </a:rPr>
              <a:t> tény </a:t>
            </a:r>
            <a:r>
              <a:rPr lang="hu-HU" sz="2800" u="sng" dirty="0" smtClean="0">
                <a:latin typeface="Calibri" pitchFamily="34" charset="0"/>
              </a:rPr>
              <a:t>nem értékelhető</a:t>
            </a:r>
            <a:r>
              <a:rPr lang="hu-HU" sz="2800" dirty="0" smtClean="0">
                <a:latin typeface="Calibri" pitchFamily="34" charset="0"/>
              </a:rPr>
              <a:t> a doppingeljárás alá vont személy terhére.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WADA által akkreditált laboratóriumok esetén </a:t>
            </a:r>
            <a:r>
              <a:rPr lang="hu-HU" sz="2800" u="sng" dirty="0" smtClean="0">
                <a:latin typeface="Calibri" pitchFamily="34" charset="0"/>
              </a:rPr>
              <a:t>úgy kell tekinteni</a:t>
            </a:r>
            <a:r>
              <a:rPr lang="hu-HU" sz="2800" dirty="0" smtClean="0">
                <a:latin typeface="Calibri" pitchFamily="34" charset="0"/>
              </a:rPr>
              <a:t>, hogy a doppingminta elemzése és őrzése tekintetében a laboratóriumokra alkalmazandó nemzetközi követelményeknek </a:t>
            </a:r>
            <a:r>
              <a:rPr lang="hu-HU" sz="2800" u="sng" dirty="0" smtClean="0">
                <a:latin typeface="Calibri" pitchFamily="34" charset="0"/>
              </a:rPr>
              <a:t>megfelelően jártak el</a:t>
            </a:r>
            <a:r>
              <a:rPr lang="hu-HU" sz="2800" dirty="0" smtClean="0">
                <a:latin typeface="Calibri" pitchFamily="34" charset="0"/>
              </a:rPr>
              <a:t>. </a:t>
            </a:r>
            <a:r>
              <a:rPr lang="hu-HU" sz="2800" i="1" dirty="0" smtClean="0">
                <a:solidFill>
                  <a:srgbClr val="FF6600"/>
                </a:solidFill>
                <a:latin typeface="Calibri" pitchFamily="34" charset="0"/>
              </a:rPr>
              <a:t>DE a sportoló bizonyíthatja az ellenkezőjét, viszont ezzel még nincs vége….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316037"/>
          </a:xfrm>
        </p:spPr>
        <p:txBody>
          <a:bodyPr/>
          <a:lstStyle/>
          <a:p>
            <a:pPr algn="ctr"/>
            <a:r>
              <a:rPr lang="hu-HU" sz="3600" b="1" smtClean="0">
                <a:solidFill>
                  <a:schemeClr val="tx1"/>
                </a:solidFill>
                <a:latin typeface="Calibri" pitchFamily="34" charset="0"/>
              </a:rPr>
              <a:t>A bizonyítás speciális szabályai doppingeljárásban (2.)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550" y="1484313"/>
            <a:ext cx="7661275" cy="504031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hu-HU" sz="2400" dirty="0" smtClean="0">
                <a:latin typeface="Calibri" pitchFamily="34" charset="0"/>
              </a:rPr>
              <a:t>A </a:t>
            </a:r>
            <a:r>
              <a:rPr lang="hu-HU" sz="2400" b="1" u="sng" dirty="0" smtClean="0">
                <a:latin typeface="Calibri" pitchFamily="34" charset="0"/>
              </a:rPr>
              <a:t>doppingeljárás alá vont személyt terheli</a:t>
            </a:r>
            <a:r>
              <a:rPr lang="hu-HU" sz="2400" dirty="0" smtClean="0">
                <a:latin typeface="Calibri" pitchFamily="34" charset="0"/>
              </a:rPr>
              <a:t> annak bizonyítása, hogy</a:t>
            </a:r>
            <a:endParaRPr lang="hu-HU" sz="2400" i="1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u-HU" sz="2400" dirty="0" smtClean="0">
                <a:latin typeface="Calibri" pitchFamily="34" charset="0"/>
              </a:rPr>
              <a:t>a dopping</a:t>
            </a:r>
            <a:r>
              <a:rPr lang="hu-HU" sz="2400" b="1" u="sng" dirty="0" smtClean="0">
                <a:latin typeface="Calibri" pitchFamily="34" charset="0"/>
              </a:rPr>
              <a:t>ellenőrzés</a:t>
            </a:r>
            <a:r>
              <a:rPr lang="hu-HU" sz="2400" dirty="0" smtClean="0">
                <a:latin typeface="Calibri" pitchFamily="34" charset="0"/>
              </a:rPr>
              <a:t> során </a:t>
            </a:r>
            <a:r>
              <a:rPr lang="hu-HU" sz="2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eltértek</a:t>
            </a:r>
            <a:r>
              <a:rPr lang="hu-H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Calibri" pitchFamily="34" charset="0"/>
              </a:rPr>
              <a:t> </a:t>
            </a:r>
            <a:r>
              <a:rPr lang="hu-HU" sz="2400" dirty="0" smtClean="0">
                <a:latin typeface="Calibri" pitchFamily="34" charset="0"/>
              </a:rPr>
              <a:t>a doppingellenőrzésre vonatkozó </a:t>
            </a:r>
            <a:r>
              <a:rPr lang="hu-H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IST-től</a:t>
            </a:r>
            <a:r>
              <a:rPr lang="hu-HU" sz="2400" dirty="0" smtClean="0">
                <a:latin typeface="Calibri" pitchFamily="34" charset="0"/>
              </a:rPr>
              <a:t>, vagy</a:t>
            </a:r>
          </a:p>
          <a:p>
            <a:pPr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u-HU" sz="2400" dirty="0" smtClean="0">
                <a:latin typeface="Calibri" pitchFamily="34" charset="0"/>
              </a:rPr>
              <a:t>a minta </a:t>
            </a:r>
            <a:r>
              <a:rPr lang="hu-HU" sz="2400" b="1" u="sng" dirty="0" smtClean="0">
                <a:latin typeface="Calibri" pitchFamily="34" charset="0"/>
              </a:rPr>
              <a:t>elemzése</a:t>
            </a:r>
            <a:r>
              <a:rPr lang="hu-HU" sz="2400" dirty="0" smtClean="0">
                <a:latin typeface="Calibri" pitchFamily="34" charset="0"/>
              </a:rPr>
              <a:t>, illetve </a:t>
            </a:r>
            <a:r>
              <a:rPr lang="hu-HU" sz="2400" b="1" u="sng" dirty="0" smtClean="0">
                <a:latin typeface="Calibri" pitchFamily="34" charset="0"/>
              </a:rPr>
              <a:t>őrzése</a:t>
            </a:r>
            <a:r>
              <a:rPr lang="hu-HU" sz="2400" dirty="0" smtClean="0">
                <a:latin typeface="Calibri" pitchFamily="34" charset="0"/>
              </a:rPr>
              <a:t> során </a:t>
            </a:r>
            <a:r>
              <a:rPr lang="hu-HU" sz="2400" b="1" u="sng" dirty="0" smtClean="0">
                <a:latin typeface="Calibri" pitchFamily="34" charset="0"/>
              </a:rPr>
              <a:t>eltértek</a:t>
            </a:r>
            <a:r>
              <a:rPr lang="hu-HU" sz="2400" dirty="0" smtClean="0">
                <a:latin typeface="Calibri" pitchFamily="34" charset="0"/>
              </a:rPr>
              <a:t> a laboratóriumokra alkalmazandó </a:t>
            </a:r>
            <a:r>
              <a:rPr lang="hu-H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ISL-től</a:t>
            </a: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 </a:t>
            </a:r>
            <a:r>
              <a:rPr lang="hu-HU" sz="2400" b="1" dirty="0" smtClean="0">
                <a:solidFill>
                  <a:srgbClr val="FF0000"/>
                </a:solidFill>
                <a:latin typeface="Calibri" pitchFamily="34" charset="0"/>
              </a:rPr>
              <a:t>ÉS</a:t>
            </a:r>
            <a:r>
              <a:rPr lang="hu-HU" sz="2400" b="1" dirty="0" smtClean="0">
                <a:latin typeface="Calibri" pitchFamily="34" charset="0"/>
              </a:rPr>
              <a:t> </a:t>
            </a:r>
            <a:r>
              <a:rPr lang="hu-HU" sz="2400" dirty="0" smtClean="0">
                <a:latin typeface="Calibri" pitchFamily="34" charset="0"/>
              </a:rPr>
              <a:t>a </a:t>
            </a:r>
            <a:r>
              <a:rPr lang="hu-HU" sz="2400" u="sng" dirty="0" smtClean="0">
                <a:latin typeface="Calibri" pitchFamily="34" charset="0"/>
              </a:rPr>
              <a:t>pozitív vizsgálati eredmény ennek</a:t>
            </a:r>
            <a:r>
              <a:rPr lang="hu-HU" sz="2400" dirty="0" smtClean="0">
                <a:latin typeface="Calibri" pitchFamily="34" charset="0"/>
              </a:rPr>
              <a:t> az </a:t>
            </a:r>
            <a:r>
              <a:rPr lang="hu-HU" sz="2400" dirty="0" smtClean="0">
                <a:solidFill>
                  <a:srgbClr val="FF0000"/>
                </a:solidFill>
                <a:latin typeface="Calibri" pitchFamily="34" charset="0"/>
              </a:rPr>
              <a:t>eltérésnek az </a:t>
            </a:r>
            <a:r>
              <a:rPr lang="hu-HU" sz="2400" u="sng" dirty="0" smtClean="0">
                <a:solidFill>
                  <a:srgbClr val="FF0000"/>
                </a:solidFill>
                <a:latin typeface="Calibri" pitchFamily="34" charset="0"/>
              </a:rPr>
              <a:t>eredménye</a:t>
            </a:r>
            <a:r>
              <a:rPr lang="hu-HU" sz="2400" dirty="0" smtClean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400" dirty="0" smtClean="0">
                <a:latin typeface="Calibri" pitchFamily="34" charset="0"/>
              </a:rPr>
              <a:t>Az eltérést bizonyítottnak kell elfogadni, ha az legalább a </a:t>
            </a:r>
            <a:r>
              <a:rPr lang="hu-HU" sz="2400" b="1" u="sng" dirty="0" smtClean="0">
                <a:latin typeface="Calibri" pitchFamily="34" charset="0"/>
              </a:rPr>
              <a:t>valószínűsítés szintjét</a:t>
            </a:r>
            <a:r>
              <a:rPr lang="hu-HU" sz="2400" dirty="0" smtClean="0">
                <a:latin typeface="Calibri" pitchFamily="34" charset="0"/>
              </a:rPr>
              <a:t> eléri (tehát </a:t>
            </a:r>
            <a:r>
              <a:rPr lang="hu-HU" sz="2400" i="1" u="sng" dirty="0" smtClean="0">
                <a:latin typeface="Calibri" pitchFamily="34" charset="0"/>
              </a:rPr>
              <a:t>nem</a:t>
            </a:r>
            <a:r>
              <a:rPr lang="hu-HU" sz="2400" dirty="0" smtClean="0">
                <a:latin typeface="Calibri" pitchFamily="34" charset="0"/>
              </a:rPr>
              <a:t> kell </a:t>
            </a:r>
            <a:r>
              <a:rPr lang="hu-HU" sz="2400" i="1" u="sng" dirty="0" smtClean="0">
                <a:latin typeface="Calibri" pitchFamily="34" charset="0"/>
              </a:rPr>
              <a:t>kétséget kizáróan</a:t>
            </a:r>
            <a:r>
              <a:rPr lang="hu-HU" sz="2400" dirty="0" smtClean="0">
                <a:latin typeface="Calibri" pitchFamily="34" charset="0"/>
              </a:rPr>
              <a:t>!)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400" u="sng" dirty="0" smtClean="0">
                <a:latin typeface="Calibri" pitchFamily="34" charset="0"/>
              </a:rPr>
              <a:t>Ha az eljárás alá vont</a:t>
            </a:r>
            <a:r>
              <a:rPr lang="hu-HU" sz="2400" dirty="0" smtClean="0">
                <a:latin typeface="Calibri" pitchFamily="34" charset="0"/>
              </a:rPr>
              <a:t> az eltérést </a:t>
            </a:r>
            <a:r>
              <a:rPr lang="hu-HU" sz="2400" u="sng" dirty="0" smtClean="0">
                <a:latin typeface="Calibri" pitchFamily="34" charset="0"/>
              </a:rPr>
              <a:t>bizonyítja</a:t>
            </a:r>
            <a:r>
              <a:rPr lang="hu-HU" sz="2400" dirty="0" smtClean="0">
                <a:latin typeface="Calibri" pitchFamily="34" charset="0"/>
              </a:rPr>
              <a:t>, akkor a </a:t>
            </a:r>
            <a:r>
              <a:rPr lang="hu-HU" sz="2400" b="1" u="sng" dirty="0" smtClean="0">
                <a:latin typeface="Calibri" pitchFamily="34" charset="0"/>
              </a:rPr>
              <a:t>doppingvétség</a:t>
            </a:r>
            <a:r>
              <a:rPr lang="hu-HU" sz="2400" dirty="0" smtClean="0">
                <a:latin typeface="Calibri" pitchFamily="34" charset="0"/>
              </a:rPr>
              <a:t> megállapítása </a:t>
            </a:r>
            <a:r>
              <a:rPr lang="hu-HU" sz="2400" b="1" u="sng" dirty="0" smtClean="0">
                <a:latin typeface="Calibri" pitchFamily="34" charset="0"/>
              </a:rPr>
              <a:t>érdekében</a:t>
            </a:r>
            <a:r>
              <a:rPr lang="hu-HU" sz="2400" dirty="0" smtClean="0">
                <a:latin typeface="Calibri" pitchFamily="34" charset="0"/>
              </a:rPr>
              <a:t> az eljáró </a:t>
            </a:r>
            <a:r>
              <a:rPr lang="hu-HU" sz="2400" b="1" u="sng" dirty="0" smtClean="0">
                <a:latin typeface="Calibri" pitchFamily="34" charset="0"/>
              </a:rPr>
              <a:t>doppingbizottságot</a:t>
            </a:r>
            <a:r>
              <a:rPr lang="hu-HU" sz="2400" dirty="0" smtClean="0">
                <a:latin typeface="Calibri" pitchFamily="34" charset="0"/>
              </a:rPr>
              <a:t>, illetve dopping fellebbviteli bizottságot </a:t>
            </a:r>
            <a:r>
              <a:rPr lang="hu-HU" sz="2400" u="sng" dirty="0" smtClean="0">
                <a:latin typeface="Calibri" pitchFamily="34" charset="0"/>
              </a:rPr>
              <a:t>terheli annak bizonyítása</a:t>
            </a:r>
            <a:r>
              <a:rPr lang="hu-HU" sz="2400" dirty="0" smtClean="0">
                <a:latin typeface="Calibri" pitchFamily="34" charset="0"/>
              </a:rPr>
              <a:t>, hogy </a:t>
            </a:r>
            <a:r>
              <a:rPr lang="hu-HU" sz="2400" u="sng" dirty="0" smtClean="0">
                <a:solidFill>
                  <a:srgbClr val="FF0000"/>
                </a:solidFill>
                <a:latin typeface="Calibri" pitchFamily="34" charset="0"/>
              </a:rPr>
              <a:t>nem az eltérés</a:t>
            </a:r>
            <a:r>
              <a:rPr lang="hu-HU" sz="2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hu-HU" sz="2400" dirty="0" smtClean="0">
                <a:solidFill>
                  <a:srgbClr val="FF6600"/>
                </a:solidFill>
                <a:latin typeface="Calibri" pitchFamily="34" charset="0"/>
              </a:rPr>
              <a:t>vezetett </a:t>
            </a:r>
            <a:r>
              <a:rPr lang="hu-HU" sz="2400" u="sng" dirty="0" smtClean="0">
                <a:solidFill>
                  <a:srgbClr val="FF6600"/>
                </a:solidFill>
                <a:latin typeface="Calibri" pitchFamily="34" charset="0"/>
              </a:rPr>
              <a:t>a pozitív </a:t>
            </a:r>
            <a:r>
              <a:rPr lang="hu-HU" sz="2400" u="sng" dirty="0" smtClean="0">
                <a:latin typeface="Calibri" pitchFamily="34" charset="0"/>
              </a:rPr>
              <a:t>vizsgálati eredmény </a:t>
            </a:r>
            <a:r>
              <a:rPr lang="hu-HU" sz="2400" u="sng" dirty="0" smtClean="0">
                <a:solidFill>
                  <a:srgbClr val="FF6600"/>
                </a:solidFill>
                <a:latin typeface="Calibri" pitchFamily="34" charset="0"/>
              </a:rPr>
              <a:t>megállapításához</a:t>
            </a:r>
            <a:r>
              <a:rPr lang="hu-HU" sz="2400" dirty="0" smtClean="0">
                <a:latin typeface="Calibri" pitchFamily="34" charset="0"/>
              </a:rPr>
              <a:t> vagy a doppingvétséget megalapozó más magatartáshoz.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Speciális szabályok a versenyidőszakban történő doppingellenőrzésre</a:t>
            </a:r>
            <a:r>
              <a:rPr lang="hu-HU" sz="3600" dirty="0" smtClean="0">
                <a:solidFill>
                  <a:schemeClr val="tx1"/>
                </a:solidFill>
              </a:rPr>
              <a:t> </a:t>
            </a:r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(1.)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557338"/>
            <a:ext cx="7661275" cy="504031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 versenyidőszakban történő doppingolás esetén </a:t>
            </a:r>
            <a:r>
              <a:rPr lang="hu-HU" sz="2200" dirty="0" smtClean="0">
                <a:latin typeface="Calibri" pitchFamily="34" charset="0"/>
              </a:rPr>
              <a:t>a </a:t>
            </a:r>
            <a:r>
              <a:rPr lang="hu-HU" sz="2200" b="1" u="sng" dirty="0" smtClean="0">
                <a:latin typeface="Calibri" pitchFamily="34" charset="0"/>
              </a:rPr>
              <a:t>SZÖVETSÉG</a:t>
            </a:r>
            <a:r>
              <a:rPr lang="hu-HU" sz="2200" dirty="0" smtClean="0">
                <a:latin typeface="Calibri" pitchFamily="34" charset="0"/>
              </a:rPr>
              <a:t> </a:t>
            </a:r>
            <a:r>
              <a:rPr lang="hu-H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doppingeljárás lefolytatása nélkül </a:t>
            </a:r>
            <a:r>
              <a:rPr lang="hu-HU" sz="2200" dirty="0" smtClean="0">
                <a:latin typeface="Calibri" pitchFamily="34" charset="0"/>
              </a:rPr>
              <a:t>az adott sporteseményen, és valamennyi egyéb, a doppingolás elkövetésének napjától a versenyengedély felfüggesztésének napjáig vagy az eltiltás megkezdéséig </a:t>
            </a:r>
            <a:r>
              <a:rPr lang="hu-HU" sz="2200" u="sng" dirty="0" smtClean="0">
                <a:latin typeface="Calibri" pitchFamily="34" charset="0"/>
              </a:rPr>
              <a:t>a versenyző részvételével szervezett versenyen elért eredményeket megsemmisíti</a:t>
            </a:r>
            <a:r>
              <a:rPr lang="hu-HU" sz="2200" dirty="0" smtClean="0">
                <a:latin typeface="Calibri" pitchFamily="34" charset="0"/>
              </a:rPr>
              <a:t>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200" dirty="0" smtClean="0">
                <a:latin typeface="Calibri" pitchFamily="34" charset="0"/>
              </a:rPr>
              <a:t>Amennyiben a versenyző a sporteredmény eléréséért díjazást vagy egyéb juttatást, elismerést kapott, azokat </a:t>
            </a:r>
            <a:r>
              <a:rPr lang="hu-HU" sz="2200" u="sng" dirty="0" smtClean="0">
                <a:latin typeface="Calibri" pitchFamily="34" charset="0"/>
              </a:rPr>
              <a:t>köteles visszaszolgáltatni</a:t>
            </a:r>
            <a:r>
              <a:rPr lang="hu-HU" sz="2200" dirty="0" smtClean="0">
                <a:latin typeface="Calibri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200" dirty="0" smtClean="0">
                <a:latin typeface="Calibri" pitchFamily="34" charset="0"/>
              </a:rPr>
              <a:t>Ha a versenyző a doppingeljárás lefolytatását </a:t>
            </a:r>
            <a:r>
              <a:rPr lang="hu-HU" sz="2200" u="sng" dirty="0" smtClean="0">
                <a:latin typeface="Calibri" pitchFamily="34" charset="0"/>
              </a:rPr>
              <a:t>megelőzően</a:t>
            </a:r>
            <a:r>
              <a:rPr lang="hu-HU" sz="2200" dirty="0" smtClean="0">
                <a:latin typeface="Calibri" pitchFamily="34" charset="0"/>
              </a:rPr>
              <a:t> a szövetség felé </a:t>
            </a:r>
            <a:r>
              <a:rPr lang="hu-HU" sz="2200" u="sng" dirty="0" smtClean="0">
                <a:latin typeface="Calibri" pitchFamily="34" charset="0"/>
              </a:rPr>
              <a:t>igazolja, hogy</a:t>
            </a:r>
            <a:r>
              <a:rPr lang="hu-HU" sz="2200" dirty="0" smtClean="0">
                <a:latin typeface="Calibri" pitchFamily="34" charset="0"/>
              </a:rPr>
              <a:t> a doppingvétséget megalapozó magatartás elkövetése tekintetében </a:t>
            </a:r>
            <a:r>
              <a:rPr lang="hu-HU" sz="2200" u="sng" dirty="0" smtClean="0">
                <a:latin typeface="Calibri" pitchFamily="34" charset="0"/>
              </a:rPr>
              <a:t>még gondatlanság sem terheli</a:t>
            </a:r>
            <a:r>
              <a:rPr lang="hu-HU" sz="2200" dirty="0" smtClean="0">
                <a:latin typeface="Calibri" pitchFamily="34" charset="0"/>
              </a:rPr>
              <a:t>, akkor </a:t>
            </a:r>
            <a:r>
              <a:rPr lang="hu-HU" sz="2200" u="sng" dirty="0" smtClean="0">
                <a:latin typeface="Calibri" pitchFamily="34" charset="0"/>
              </a:rPr>
              <a:t>más versenyen elért eredményei nem semmisíthetők meg</a:t>
            </a:r>
            <a:r>
              <a:rPr lang="hu-HU" sz="2200" dirty="0" smtClean="0">
                <a:latin typeface="Calibri" pitchFamily="34" charset="0"/>
              </a:rPr>
              <a:t>, kivéve, ha az elkövetett doppingvétség nagy valószínűség szerint hatással volt a többi versenyen elért eredményeire.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158038" cy="88423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Speciális szabályok a versenyidőszakban történő doppingellenőrzésre</a:t>
            </a:r>
            <a:r>
              <a:rPr lang="hu-HU" sz="3600" dirty="0" smtClean="0">
                <a:solidFill>
                  <a:schemeClr val="tx1"/>
                </a:solidFill>
              </a:rPr>
              <a:t> </a:t>
            </a:r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(2.)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600" y="1484784"/>
            <a:ext cx="7661275" cy="51847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hu-HU" sz="2400" dirty="0" smtClean="0">
                <a:latin typeface="Calibri" pitchFamily="34" charset="0"/>
              </a:rPr>
              <a:t>Ha egy versennyel kapcsolatban a szövetség vagy a HUNADO csapatsportban legalább </a:t>
            </a:r>
            <a:r>
              <a:rPr lang="hu-HU" sz="2400" b="1" u="sng" dirty="0" smtClean="0">
                <a:latin typeface="Calibri" pitchFamily="34" charset="0"/>
              </a:rPr>
              <a:t>két csapattagot értesít</a:t>
            </a:r>
            <a:r>
              <a:rPr lang="hu-HU" sz="2400" dirty="0" smtClean="0">
                <a:latin typeface="Calibri" pitchFamily="34" charset="0"/>
              </a:rPr>
              <a:t> doppingvétséget megalapozó magatartás elkövetéséről, akkor a </a:t>
            </a: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csapat valamennyi tagját </a:t>
            </a:r>
            <a:r>
              <a:rPr lang="hu-H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CÉLZOTT </a:t>
            </a:r>
            <a:r>
              <a:rPr lang="hu-H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VIZSGÁLAT</a:t>
            </a:r>
            <a:r>
              <a:rPr lang="hu-HU" sz="2400" b="1" dirty="0" err="1" smtClean="0">
                <a:latin typeface="Calibri" pitchFamily="34" charset="0"/>
              </a:rPr>
              <a:t>nak</a:t>
            </a:r>
            <a:r>
              <a:rPr lang="hu-HU" sz="2400" dirty="0" smtClean="0">
                <a:latin typeface="Calibri" pitchFamily="34" charset="0"/>
              </a:rPr>
              <a:t> vetik alá.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hu-HU" sz="2400" dirty="0" smtClean="0">
                <a:latin typeface="Calibri" pitchFamily="34" charset="0"/>
              </a:rPr>
              <a:t>Ha a célzott vizsgálat eredményeként megállapításra kerül, hogy a csapat tagjai közül </a:t>
            </a:r>
            <a:r>
              <a:rPr lang="hu-HU" sz="2400" u="sng" dirty="0" smtClean="0">
                <a:latin typeface="Calibri" pitchFamily="34" charset="0"/>
              </a:rPr>
              <a:t>legalább </a:t>
            </a:r>
            <a:r>
              <a:rPr lang="hu-HU" sz="2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három</a:t>
            </a: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 </a:t>
            </a:r>
            <a:r>
              <a:rPr lang="hu-HU" sz="2400" dirty="0" smtClean="0">
                <a:latin typeface="Calibri" pitchFamily="34" charset="0"/>
              </a:rPr>
              <a:t>versenyző doppingvétséget megalapozó magatartást követett el, a SZÖVETSÉG - a doppingvétséget elkövető versenyzőkkel szemben lefolytatott </a:t>
            </a:r>
            <a:r>
              <a:rPr lang="hu-HU" sz="2400" b="1" u="sng" dirty="0" smtClean="0">
                <a:latin typeface="Calibri" pitchFamily="34" charset="0"/>
              </a:rPr>
              <a:t>doppingeljárás eredményétől függetlenül</a:t>
            </a:r>
            <a:r>
              <a:rPr lang="hu-HU" sz="2400" dirty="0" smtClean="0">
                <a:latin typeface="Calibri" pitchFamily="34" charset="0"/>
              </a:rPr>
              <a:t> - </a:t>
            </a:r>
            <a:r>
              <a:rPr lang="hu-HU" sz="2400" u="sng" dirty="0" smtClean="0">
                <a:latin typeface="Calibri" pitchFamily="34" charset="0"/>
              </a:rPr>
              <a:t>a csapatnak a versenyen elért eredményét </a:t>
            </a:r>
            <a:r>
              <a:rPr lang="hu-HU" sz="2400" b="1" u="sng" dirty="0" smtClean="0">
                <a:latin typeface="Calibri" pitchFamily="34" charset="0"/>
              </a:rPr>
              <a:t>megsemmisíti</a:t>
            </a:r>
            <a:r>
              <a:rPr lang="hu-HU" sz="2400" dirty="0" smtClean="0">
                <a:latin typeface="Calibri" pitchFamily="34" charset="0"/>
              </a:rPr>
              <a:t>, </a:t>
            </a:r>
            <a:r>
              <a:rPr lang="hu-HU" sz="2400" b="1" u="sng" dirty="0" smtClean="0">
                <a:latin typeface="Calibri" pitchFamily="34" charset="0"/>
              </a:rPr>
              <a:t>kizárja</a:t>
            </a:r>
            <a:r>
              <a:rPr lang="hu-HU" sz="2400" dirty="0" smtClean="0">
                <a:latin typeface="Calibri" pitchFamily="34" charset="0"/>
              </a:rPr>
              <a:t> a versenyből, illetve a sportesemény további részéből, a csapatot büntetőpontokkal sújthatja.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5508104" y="5557908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500" b="1" i="1" dirty="0" smtClean="0">
                <a:solidFill>
                  <a:srgbClr val="00B050"/>
                </a:solidFill>
                <a:latin typeface="Calibri" pitchFamily="34" charset="0"/>
              </a:rPr>
              <a:t>[WADAC</a:t>
            </a:r>
            <a:r>
              <a:rPr lang="hu-HU" sz="1500" b="1" i="1" dirty="0">
                <a:solidFill>
                  <a:srgbClr val="00B050"/>
                </a:solidFill>
                <a:latin typeface="Calibri" pitchFamily="34" charset="0"/>
              </a:rPr>
              <a:t>: Csapatsport: olyan sport, melyben a játékosok verseny alatt is leválthatók</a:t>
            </a:r>
            <a:r>
              <a:rPr lang="hu-HU" sz="1500" b="1" i="1" dirty="0" smtClean="0">
                <a:solidFill>
                  <a:srgbClr val="00B050"/>
                </a:solidFill>
                <a:latin typeface="Calibri" pitchFamily="34" charset="0"/>
              </a:rPr>
              <a:t>.] </a:t>
            </a:r>
            <a:r>
              <a:rPr lang="hu-HU" sz="1500" b="1" i="1" dirty="0" smtClean="0">
                <a:latin typeface="Calibri" pitchFamily="34" charset="0"/>
              </a:rPr>
              <a:t>(?!...)</a:t>
            </a:r>
            <a:r>
              <a:rPr lang="hu-HU" sz="1500" b="1" i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hu-HU" sz="1500" b="1" i="1" dirty="0" smtClean="0">
                <a:latin typeface="Calibri" pitchFamily="34" charset="0"/>
              </a:rPr>
              <a:t>TEHÁT ALAPVETŐEN NEM EGYÉNI CSAPATVERSENYSZÁMA!</a:t>
            </a:r>
            <a:endParaRPr lang="hu-HU" sz="15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244600"/>
          </a:xfrm>
        </p:spPr>
        <p:txBody>
          <a:bodyPr/>
          <a:lstStyle/>
          <a:p>
            <a:pPr algn="ctr" eaLnBrk="1" hangingPunct="1"/>
            <a:r>
              <a:rPr lang="hu-HU" sz="2400" b="1" dirty="0" smtClean="0">
                <a:solidFill>
                  <a:schemeClr val="tx1"/>
                </a:solidFill>
                <a:latin typeface="Calibri" pitchFamily="34" charset="0"/>
              </a:rPr>
              <a:t>A doppingellenes tevékenység nemzetközi szervezetrendszere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684213" y="2205038"/>
            <a:ext cx="1008062" cy="2889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1600" b="1">
                <a:latin typeface="Calibri" pitchFamily="34" charset="0"/>
              </a:rPr>
              <a:t>UNESCO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059113" y="2205038"/>
            <a:ext cx="1223962" cy="431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WADA</a:t>
            </a: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5148263" y="2205038"/>
            <a:ext cx="1223962" cy="431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ANADO</a:t>
            </a: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6877050" y="1916113"/>
            <a:ext cx="1150938" cy="5048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CAS</a:t>
            </a:r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179388" y="3068638"/>
            <a:ext cx="792162" cy="504825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Állam</a:t>
            </a:r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755650" y="3789363"/>
            <a:ext cx="792163" cy="431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Állam</a:t>
            </a:r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1476375" y="3141663"/>
            <a:ext cx="863600" cy="431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Állam</a:t>
            </a:r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 flipH="1">
            <a:off x="900113" y="2781300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>
            <a:off x="1187450" y="27813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04" name="Line 14"/>
          <p:cNvSpPr>
            <a:spLocks noChangeShapeType="1"/>
          </p:cNvSpPr>
          <p:nvPr/>
        </p:nvSpPr>
        <p:spPr bwMode="auto">
          <a:xfrm>
            <a:off x="1187450" y="2781300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179388" y="5084763"/>
            <a:ext cx="5256212" cy="100806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Nemzetközi sportesemény szervezők</a:t>
            </a:r>
          </a:p>
          <a:p>
            <a:r>
              <a:rPr lang="hu-HU" sz="2000" b="1" dirty="0">
                <a:latin typeface="Calibri" pitchFamily="34" charset="0"/>
              </a:rPr>
              <a:t>(IOC, IPC, PASO)</a:t>
            </a:r>
          </a:p>
        </p:txBody>
      </p:sp>
      <p:sp>
        <p:nvSpPr>
          <p:cNvPr id="8206" name="Line 19"/>
          <p:cNvSpPr>
            <a:spLocks noChangeShapeType="1"/>
          </p:cNvSpPr>
          <p:nvPr/>
        </p:nvSpPr>
        <p:spPr bwMode="auto">
          <a:xfrm>
            <a:off x="4427538" y="24209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07" name="Oval 20"/>
          <p:cNvSpPr>
            <a:spLocks noChangeArrowheads="1"/>
          </p:cNvSpPr>
          <p:nvPr/>
        </p:nvSpPr>
        <p:spPr bwMode="auto">
          <a:xfrm>
            <a:off x="3995738" y="3068638"/>
            <a:ext cx="935037" cy="431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NADO</a:t>
            </a:r>
          </a:p>
        </p:txBody>
      </p:sp>
      <p:sp>
        <p:nvSpPr>
          <p:cNvPr id="8208" name="Oval 21"/>
          <p:cNvSpPr>
            <a:spLocks noChangeArrowheads="1"/>
          </p:cNvSpPr>
          <p:nvPr/>
        </p:nvSpPr>
        <p:spPr bwMode="auto">
          <a:xfrm>
            <a:off x="5076825" y="3068638"/>
            <a:ext cx="1008063" cy="431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NADO</a:t>
            </a:r>
          </a:p>
        </p:txBody>
      </p:sp>
      <p:sp>
        <p:nvSpPr>
          <p:cNvPr id="8209" name="Oval 22"/>
          <p:cNvSpPr>
            <a:spLocks noChangeArrowheads="1"/>
          </p:cNvSpPr>
          <p:nvPr/>
        </p:nvSpPr>
        <p:spPr bwMode="auto">
          <a:xfrm>
            <a:off x="6156325" y="3068638"/>
            <a:ext cx="1008063" cy="431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NADO</a:t>
            </a:r>
          </a:p>
        </p:txBody>
      </p:sp>
      <p:sp>
        <p:nvSpPr>
          <p:cNvPr id="8210" name="Line 23"/>
          <p:cNvSpPr>
            <a:spLocks noChangeShapeType="1"/>
          </p:cNvSpPr>
          <p:nvPr/>
        </p:nvSpPr>
        <p:spPr bwMode="auto">
          <a:xfrm flipH="1">
            <a:off x="4643438" y="2708275"/>
            <a:ext cx="9366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11" name="Line 24"/>
          <p:cNvSpPr>
            <a:spLocks noChangeShapeType="1"/>
          </p:cNvSpPr>
          <p:nvPr/>
        </p:nvSpPr>
        <p:spPr bwMode="auto">
          <a:xfrm>
            <a:off x="5580063" y="2708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12" name="Line 25"/>
          <p:cNvSpPr>
            <a:spLocks noChangeShapeType="1"/>
          </p:cNvSpPr>
          <p:nvPr/>
        </p:nvSpPr>
        <p:spPr bwMode="auto">
          <a:xfrm>
            <a:off x="5580063" y="270827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13" name="Rectangle 27"/>
          <p:cNvSpPr>
            <a:spLocks noChangeArrowheads="1"/>
          </p:cNvSpPr>
          <p:nvPr/>
        </p:nvSpPr>
        <p:spPr bwMode="auto">
          <a:xfrm>
            <a:off x="4284663" y="3933825"/>
            <a:ext cx="2663825" cy="57626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Akkreditált</a:t>
            </a:r>
            <a:r>
              <a:rPr lang="hu-HU" dirty="0"/>
              <a:t> </a:t>
            </a:r>
            <a:r>
              <a:rPr lang="hu-HU" sz="2000" b="1" dirty="0">
                <a:latin typeface="Calibri" pitchFamily="34" charset="0"/>
              </a:rPr>
              <a:t>laborok</a:t>
            </a:r>
          </a:p>
        </p:txBody>
      </p:sp>
      <p:sp>
        <p:nvSpPr>
          <p:cNvPr id="8214" name="Line 28"/>
          <p:cNvSpPr>
            <a:spLocks noChangeShapeType="1"/>
          </p:cNvSpPr>
          <p:nvPr/>
        </p:nvSpPr>
        <p:spPr bwMode="auto">
          <a:xfrm>
            <a:off x="4500563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15" name="Line 29"/>
          <p:cNvSpPr>
            <a:spLocks noChangeShapeType="1"/>
          </p:cNvSpPr>
          <p:nvPr/>
        </p:nvSpPr>
        <p:spPr bwMode="auto">
          <a:xfrm>
            <a:off x="5508625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16" name="Line 30"/>
          <p:cNvSpPr>
            <a:spLocks noChangeShapeType="1"/>
          </p:cNvSpPr>
          <p:nvPr/>
        </p:nvSpPr>
        <p:spPr bwMode="auto">
          <a:xfrm>
            <a:off x="6659563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17" name="Oval 31"/>
          <p:cNvSpPr>
            <a:spLocks noChangeArrowheads="1"/>
          </p:cNvSpPr>
          <p:nvPr/>
        </p:nvSpPr>
        <p:spPr bwMode="auto">
          <a:xfrm>
            <a:off x="6948488" y="3500438"/>
            <a:ext cx="1979612" cy="574675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TUE Bizottság</a:t>
            </a:r>
          </a:p>
        </p:txBody>
      </p:sp>
      <p:sp>
        <p:nvSpPr>
          <p:cNvPr id="8218" name="Line 32"/>
          <p:cNvSpPr>
            <a:spLocks noChangeShapeType="1"/>
          </p:cNvSpPr>
          <p:nvPr/>
        </p:nvSpPr>
        <p:spPr bwMode="auto">
          <a:xfrm flipH="1" flipV="1">
            <a:off x="7667625" y="2492375"/>
            <a:ext cx="28892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19" name="Line 34"/>
          <p:cNvSpPr>
            <a:spLocks noChangeShapeType="1"/>
          </p:cNvSpPr>
          <p:nvPr/>
        </p:nvSpPr>
        <p:spPr bwMode="auto">
          <a:xfrm flipH="1" flipV="1">
            <a:off x="2195513" y="3573463"/>
            <a:ext cx="20161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20" name="Line 35"/>
          <p:cNvSpPr>
            <a:spLocks noChangeShapeType="1"/>
          </p:cNvSpPr>
          <p:nvPr/>
        </p:nvSpPr>
        <p:spPr bwMode="auto">
          <a:xfrm>
            <a:off x="7235825" y="3284538"/>
            <a:ext cx="2889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21" name="Line 36"/>
          <p:cNvSpPr>
            <a:spLocks noChangeShapeType="1"/>
          </p:cNvSpPr>
          <p:nvPr/>
        </p:nvSpPr>
        <p:spPr bwMode="auto">
          <a:xfrm flipH="1">
            <a:off x="4211638" y="4652963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22" name="Oval 37"/>
          <p:cNvSpPr>
            <a:spLocks noChangeArrowheads="1"/>
          </p:cNvSpPr>
          <p:nvPr/>
        </p:nvSpPr>
        <p:spPr bwMode="auto">
          <a:xfrm>
            <a:off x="5508625" y="4724400"/>
            <a:ext cx="3167063" cy="57626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Nemzetközi</a:t>
            </a:r>
            <a:r>
              <a:rPr lang="hu-HU" dirty="0"/>
              <a:t> </a:t>
            </a:r>
            <a:r>
              <a:rPr lang="hu-HU" sz="2000" b="1" dirty="0">
                <a:latin typeface="Calibri" pitchFamily="34" charset="0"/>
              </a:rPr>
              <a:t>szövetségek</a:t>
            </a:r>
          </a:p>
        </p:txBody>
      </p:sp>
      <p:sp>
        <p:nvSpPr>
          <p:cNvPr id="8223" name="Line 38"/>
          <p:cNvSpPr>
            <a:spLocks noChangeShapeType="1"/>
          </p:cNvSpPr>
          <p:nvPr/>
        </p:nvSpPr>
        <p:spPr bwMode="auto">
          <a:xfrm flipV="1">
            <a:off x="8101013" y="43656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24" name="Line 39"/>
          <p:cNvSpPr>
            <a:spLocks noChangeShapeType="1"/>
          </p:cNvSpPr>
          <p:nvPr/>
        </p:nvSpPr>
        <p:spPr bwMode="auto">
          <a:xfrm flipH="1">
            <a:off x="7092950" y="4365625"/>
            <a:ext cx="1006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25" name="Line 41"/>
          <p:cNvSpPr>
            <a:spLocks noChangeShapeType="1"/>
          </p:cNvSpPr>
          <p:nvPr/>
        </p:nvSpPr>
        <p:spPr bwMode="auto">
          <a:xfrm flipV="1">
            <a:off x="7380288" y="2565400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26" name="Line 42"/>
          <p:cNvSpPr>
            <a:spLocks noChangeShapeType="1"/>
          </p:cNvSpPr>
          <p:nvPr/>
        </p:nvSpPr>
        <p:spPr bwMode="auto">
          <a:xfrm flipV="1">
            <a:off x="3779838" y="17002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27" name="Line 43"/>
          <p:cNvSpPr>
            <a:spLocks noChangeShapeType="1"/>
          </p:cNvSpPr>
          <p:nvPr/>
        </p:nvSpPr>
        <p:spPr bwMode="auto">
          <a:xfrm>
            <a:off x="3779838" y="170021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28" name="Line 44"/>
          <p:cNvSpPr>
            <a:spLocks noChangeShapeType="1"/>
          </p:cNvSpPr>
          <p:nvPr/>
        </p:nvSpPr>
        <p:spPr bwMode="auto">
          <a:xfrm>
            <a:off x="7451725" y="17002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29" name="Line 45"/>
          <p:cNvSpPr>
            <a:spLocks noChangeShapeType="1"/>
          </p:cNvSpPr>
          <p:nvPr/>
        </p:nvSpPr>
        <p:spPr bwMode="auto">
          <a:xfrm flipV="1">
            <a:off x="2484438" y="1916113"/>
            <a:ext cx="73025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30" name="Line 46"/>
          <p:cNvSpPr>
            <a:spLocks noChangeShapeType="1"/>
          </p:cNvSpPr>
          <p:nvPr/>
        </p:nvSpPr>
        <p:spPr bwMode="auto">
          <a:xfrm>
            <a:off x="2555875" y="1916113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31" name="Line 47"/>
          <p:cNvSpPr>
            <a:spLocks noChangeShapeType="1"/>
          </p:cNvSpPr>
          <p:nvPr/>
        </p:nvSpPr>
        <p:spPr bwMode="auto">
          <a:xfrm>
            <a:off x="6588125" y="19161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32" name="Line 48"/>
          <p:cNvSpPr>
            <a:spLocks noChangeShapeType="1"/>
          </p:cNvSpPr>
          <p:nvPr/>
        </p:nvSpPr>
        <p:spPr bwMode="auto">
          <a:xfrm>
            <a:off x="6588125" y="22050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33" name="Oval 49"/>
          <p:cNvSpPr>
            <a:spLocks noChangeArrowheads="1"/>
          </p:cNvSpPr>
          <p:nvPr/>
        </p:nvSpPr>
        <p:spPr bwMode="auto">
          <a:xfrm>
            <a:off x="5292725" y="5661025"/>
            <a:ext cx="1008063" cy="57626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1400" b="1" dirty="0">
                <a:latin typeface="Calibri" pitchFamily="34" charset="0"/>
              </a:rPr>
              <a:t>Nemzeti</a:t>
            </a:r>
          </a:p>
          <a:p>
            <a:r>
              <a:rPr lang="hu-HU" sz="1400" b="1" dirty="0">
                <a:latin typeface="Calibri" pitchFamily="34" charset="0"/>
              </a:rPr>
              <a:t>szövetség</a:t>
            </a:r>
          </a:p>
        </p:txBody>
      </p:sp>
      <p:sp>
        <p:nvSpPr>
          <p:cNvPr id="8234" name="Text Box 50"/>
          <p:cNvSpPr txBox="1">
            <a:spLocks noChangeArrowheads="1"/>
          </p:cNvSpPr>
          <p:nvPr/>
        </p:nvSpPr>
        <p:spPr bwMode="auto">
          <a:xfrm>
            <a:off x="303213" y="6094413"/>
            <a:ext cx="15406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RTP sportoló</a:t>
            </a:r>
          </a:p>
        </p:txBody>
      </p:sp>
      <p:sp>
        <p:nvSpPr>
          <p:cNvPr id="8235" name="Text Box 51"/>
          <p:cNvSpPr txBox="1">
            <a:spLocks noChangeArrowheads="1"/>
          </p:cNvSpPr>
          <p:nvPr/>
        </p:nvSpPr>
        <p:spPr bwMode="auto">
          <a:xfrm>
            <a:off x="2339975" y="6092825"/>
            <a:ext cx="1902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hu-H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Sportszakember</a:t>
            </a:r>
          </a:p>
        </p:txBody>
      </p:sp>
      <p:sp>
        <p:nvSpPr>
          <p:cNvPr id="8236" name="Oval 52"/>
          <p:cNvSpPr>
            <a:spLocks noChangeArrowheads="1"/>
          </p:cNvSpPr>
          <p:nvPr/>
        </p:nvSpPr>
        <p:spPr bwMode="auto">
          <a:xfrm>
            <a:off x="4572000" y="6165850"/>
            <a:ext cx="936625" cy="431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1400" b="1" dirty="0">
                <a:latin typeface="Calibri" pitchFamily="34" charset="0"/>
              </a:rPr>
              <a:t>egyesület</a:t>
            </a:r>
          </a:p>
        </p:txBody>
      </p:sp>
      <p:sp>
        <p:nvSpPr>
          <p:cNvPr id="8237" name="Oval 53"/>
          <p:cNvSpPr>
            <a:spLocks noChangeArrowheads="1"/>
          </p:cNvSpPr>
          <p:nvPr/>
        </p:nvSpPr>
        <p:spPr bwMode="auto">
          <a:xfrm>
            <a:off x="6372225" y="5734050"/>
            <a:ext cx="1079500" cy="503238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1400" b="1" dirty="0">
                <a:latin typeface="Calibri" pitchFamily="34" charset="0"/>
              </a:rPr>
              <a:t>Nemzeti</a:t>
            </a:r>
          </a:p>
          <a:p>
            <a:r>
              <a:rPr lang="hu-HU" sz="1400" b="1" dirty="0">
                <a:latin typeface="Calibri" pitchFamily="34" charset="0"/>
              </a:rPr>
              <a:t>szövetség</a:t>
            </a:r>
          </a:p>
        </p:txBody>
      </p:sp>
      <p:sp>
        <p:nvSpPr>
          <p:cNvPr id="8238" name="Oval 54"/>
          <p:cNvSpPr>
            <a:spLocks noChangeArrowheads="1"/>
          </p:cNvSpPr>
          <p:nvPr/>
        </p:nvSpPr>
        <p:spPr bwMode="auto">
          <a:xfrm>
            <a:off x="7524750" y="5734050"/>
            <a:ext cx="1152525" cy="503238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1400" b="1" dirty="0">
                <a:latin typeface="Calibri" pitchFamily="34" charset="0"/>
              </a:rPr>
              <a:t>Nemzeti</a:t>
            </a:r>
          </a:p>
          <a:p>
            <a:r>
              <a:rPr lang="hu-HU" sz="1400" b="1" dirty="0">
                <a:latin typeface="Calibri" pitchFamily="34" charset="0"/>
              </a:rPr>
              <a:t>szövetség</a:t>
            </a:r>
          </a:p>
        </p:txBody>
      </p:sp>
      <p:sp>
        <p:nvSpPr>
          <p:cNvPr id="8239" name="Line 56"/>
          <p:cNvSpPr>
            <a:spLocks noChangeShapeType="1"/>
          </p:cNvSpPr>
          <p:nvPr/>
        </p:nvSpPr>
        <p:spPr bwMode="auto">
          <a:xfrm>
            <a:off x="1258888" y="6669088"/>
            <a:ext cx="770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40" name="Line 57"/>
          <p:cNvSpPr>
            <a:spLocks noChangeShapeType="1"/>
          </p:cNvSpPr>
          <p:nvPr/>
        </p:nvSpPr>
        <p:spPr bwMode="auto">
          <a:xfrm flipV="1">
            <a:off x="8964613" y="2133600"/>
            <a:ext cx="0" cy="453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41" name="Line 58"/>
          <p:cNvSpPr>
            <a:spLocks noChangeShapeType="1"/>
          </p:cNvSpPr>
          <p:nvPr/>
        </p:nvSpPr>
        <p:spPr bwMode="auto">
          <a:xfrm flipH="1">
            <a:off x="8172450" y="21336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42" name="Line 59"/>
          <p:cNvSpPr>
            <a:spLocks noChangeShapeType="1"/>
          </p:cNvSpPr>
          <p:nvPr/>
        </p:nvSpPr>
        <p:spPr bwMode="auto">
          <a:xfrm flipV="1">
            <a:off x="3419475" y="6453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43" name="Line 60"/>
          <p:cNvSpPr>
            <a:spLocks noChangeShapeType="1"/>
          </p:cNvSpPr>
          <p:nvPr/>
        </p:nvSpPr>
        <p:spPr bwMode="auto">
          <a:xfrm flipV="1">
            <a:off x="1258888" y="6453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44" name="Line 61"/>
          <p:cNvSpPr>
            <a:spLocks noChangeShapeType="1"/>
          </p:cNvSpPr>
          <p:nvPr/>
        </p:nvSpPr>
        <p:spPr bwMode="auto">
          <a:xfrm flipH="1">
            <a:off x="5940425" y="5445125"/>
            <a:ext cx="1444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45" name="Line 62"/>
          <p:cNvSpPr>
            <a:spLocks noChangeShapeType="1"/>
          </p:cNvSpPr>
          <p:nvPr/>
        </p:nvSpPr>
        <p:spPr bwMode="auto">
          <a:xfrm flipH="1">
            <a:off x="6948488" y="55165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46" name="Line 63"/>
          <p:cNvSpPr>
            <a:spLocks noChangeShapeType="1"/>
          </p:cNvSpPr>
          <p:nvPr/>
        </p:nvSpPr>
        <p:spPr bwMode="auto">
          <a:xfrm>
            <a:off x="7667625" y="5516563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47" name="Oval 64"/>
          <p:cNvSpPr>
            <a:spLocks noChangeArrowheads="1"/>
          </p:cNvSpPr>
          <p:nvPr/>
        </p:nvSpPr>
        <p:spPr bwMode="auto">
          <a:xfrm>
            <a:off x="5940425" y="6237288"/>
            <a:ext cx="863600" cy="36036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1400" b="1" dirty="0">
                <a:latin typeface="Calibri" pitchFamily="34" charset="0"/>
              </a:rPr>
              <a:t>egyesület</a:t>
            </a:r>
          </a:p>
        </p:txBody>
      </p:sp>
      <p:sp>
        <p:nvSpPr>
          <p:cNvPr id="8248" name="Line 70"/>
          <p:cNvSpPr>
            <a:spLocks noChangeShapeType="1"/>
          </p:cNvSpPr>
          <p:nvPr/>
        </p:nvSpPr>
        <p:spPr bwMode="auto">
          <a:xfrm flipH="1">
            <a:off x="5580063" y="6308725"/>
            <a:ext cx="714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49" name="Line 71"/>
          <p:cNvSpPr>
            <a:spLocks noChangeShapeType="1"/>
          </p:cNvSpPr>
          <p:nvPr/>
        </p:nvSpPr>
        <p:spPr bwMode="auto">
          <a:xfrm>
            <a:off x="5724525" y="6308725"/>
            <a:ext cx="1428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cxnSp>
        <p:nvCxnSpPr>
          <p:cNvPr id="8250" name="AutoShape 75"/>
          <p:cNvCxnSpPr>
            <a:cxnSpLocks noChangeShapeType="1"/>
            <a:stCxn id="8234" idx="1"/>
          </p:cNvCxnSpPr>
          <p:nvPr/>
        </p:nvCxnSpPr>
        <p:spPr bwMode="auto">
          <a:xfrm rot="10800000" flipH="1">
            <a:off x="303212" y="2708276"/>
            <a:ext cx="3044825" cy="3586192"/>
          </a:xfrm>
          <a:prstGeom prst="bentConnector4">
            <a:avLst>
              <a:gd name="adj1" fmla="val -7508"/>
              <a:gd name="adj2" fmla="val 527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51" name="Line 83"/>
          <p:cNvSpPr>
            <a:spLocks noChangeShapeType="1"/>
          </p:cNvSpPr>
          <p:nvPr/>
        </p:nvSpPr>
        <p:spPr bwMode="auto">
          <a:xfrm flipV="1">
            <a:off x="3492500" y="2708274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cxnSp>
        <p:nvCxnSpPr>
          <p:cNvPr id="8252" name="AutoShape 85"/>
          <p:cNvCxnSpPr>
            <a:cxnSpLocks noChangeShapeType="1"/>
            <a:stCxn id="8222" idx="2"/>
          </p:cNvCxnSpPr>
          <p:nvPr/>
        </p:nvCxnSpPr>
        <p:spPr bwMode="auto">
          <a:xfrm rot="10800000">
            <a:off x="3635375" y="2708275"/>
            <a:ext cx="1873250" cy="23050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53" name="Line 86"/>
          <p:cNvSpPr>
            <a:spLocks noChangeShapeType="1"/>
          </p:cNvSpPr>
          <p:nvPr/>
        </p:nvSpPr>
        <p:spPr bwMode="auto">
          <a:xfrm flipV="1">
            <a:off x="4067175" y="27082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54" name="Text Box 87"/>
          <p:cNvSpPr txBox="1">
            <a:spLocks noChangeArrowheads="1"/>
          </p:cNvSpPr>
          <p:nvPr/>
        </p:nvSpPr>
        <p:spPr bwMode="auto">
          <a:xfrm>
            <a:off x="250825" y="458152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hu-HU"/>
          </a:p>
        </p:txBody>
      </p:sp>
      <p:sp>
        <p:nvSpPr>
          <p:cNvPr id="8255" name="Rectangle 89"/>
          <p:cNvSpPr>
            <a:spLocks noChangeArrowheads="1"/>
          </p:cNvSpPr>
          <p:nvPr/>
        </p:nvSpPr>
        <p:spPr bwMode="auto">
          <a:xfrm flipV="1">
            <a:off x="2555875" y="4508500"/>
            <a:ext cx="863600" cy="4333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10800000" wrap="none" anchor="ctr"/>
          <a:lstStyle/>
          <a:p>
            <a:r>
              <a:rPr lang="hu-HU" sz="2000" b="1" dirty="0">
                <a:latin typeface="Calibri" pitchFamily="34" charset="0"/>
              </a:rPr>
              <a:t>NPC</a:t>
            </a:r>
          </a:p>
        </p:txBody>
      </p:sp>
      <p:sp>
        <p:nvSpPr>
          <p:cNvPr id="8256" name="Rectangle 91"/>
          <p:cNvSpPr>
            <a:spLocks noChangeArrowheads="1"/>
          </p:cNvSpPr>
          <p:nvPr/>
        </p:nvSpPr>
        <p:spPr bwMode="auto">
          <a:xfrm>
            <a:off x="900113" y="4508500"/>
            <a:ext cx="1079500" cy="431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2000" b="1" dirty="0">
                <a:latin typeface="Calibri" pitchFamily="34" charset="0"/>
              </a:rPr>
              <a:t>NOC</a:t>
            </a:r>
          </a:p>
        </p:txBody>
      </p:sp>
      <p:sp>
        <p:nvSpPr>
          <p:cNvPr id="8257" name="Line 92"/>
          <p:cNvSpPr>
            <a:spLocks noChangeShapeType="1"/>
          </p:cNvSpPr>
          <p:nvPr/>
        </p:nvSpPr>
        <p:spPr bwMode="auto">
          <a:xfrm flipV="1">
            <a:off x="3203575" y="27082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58" name="Line 93"/>
          <p:cNvSpPr>
            <a:spLocks noChangeShapeType="1"/>
          </p:cNvSpPr>
          <p:nvPr/>
        </p:nvSpPr>
        <p:spPr bwMode="auto">
          <a:xfrm flipV="1">
            <a:off x="1692275" y="2708275"/>
            <a:ext cx="1366838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59" name="Line 94"/>
          <p:cNvSpPr>
            <a:spLocks noChangeShapeType="1"/>
          </p:cNvSpPr>
          <p:nvPr/>
        </p:nvSpPr>
        <p:spPr bwMode="auto">
          <a:xfrm flipV="1">
            <a:off x="2124075" y="2565400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60" name="Line 95"/>
          <p:cNvSpPr>
            <a:spLocks noChangeShapeType="1"/>
          </p:cNvSpPr>
          <p:nvPr/>
        </p:nvSpPr>
        <p:spPr bwMode="auto">
          <a:xfrm>
            <a:off x="1979613" y="47974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61" name="Line 96"/>
          <p:cNvSpPr>
            <a:spLocks noChangeShapeType="1"/>
          </p:cNvSpPr>
          <p:nvPr/>
        </p:nvSpPr>
        <p:spPr bwMode="auto">
          <a:xfrm flipH="1">
            <a:off x="2268538" y="47974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262" name="Text Box 97"/>
          <p:cNvSpPr txBox="1">
            <a:spLocks noChangeArrowheads="1"/>
          </p:cNvSpPr>
          <p:nvPr/>
        </p:nvSpPr>
        <p:spPr bwMode="auto">
          <a:xfrm>
            <a:off x="339725" y="2482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hu-HU"/>
          </a:p>
        </p:txBody>
      </p:sp>
      <p:sp>
        <p:nvSpPr>
          <p:cNvPr id="8263" name="Rectangle 98"/>
          <p:cNvSpPr>
            <a:spLocks noChangeArrowheads="1"/>
          </p:cNvSpPr>
          <p:nvPr/>
        </p:nvSpPr>
        <p:spPr bwMode="auto">
          <a:xfrm>
            <a:off x="179388" y="2205038"/>
            <a:ext cx="431800" cy="2889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1600" b="1" dirty="0">
                <a:latin typeface="Calibri" pitchFamily="34" charset="0"/>
              </a:rPr>
              <a:t>EU</a:t>
            </a:r>
          </a:p>
        </p:txBody>
      </p:sp>
      <p:sp>
        <p:nvSpPr>
          <p:cNvPr id="8264" name="Line 100"/>
          <p:cNvSpPr>
            <a:spLocks noChangeShapeType="1"/>
          </p:cNvSpPr>
          <p:nvPr/>
        </p:nvSpPr>
        <p:spPr bwMode="auto">
          <a:xfrm>
            <a:off x="2411413" y="24209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65" name="Rectangle 78"/>
          <p:cNvSpPr>
            <a:spLocks noChangeArrowheads="1"/>
          </p:cNvSpPr>
          <p:nvPr/>
        </p:nvSpPr>
        <p:spPr bwMode="auto">
          <a:xfrm>
            <a:off x="1763713" y="2205038"/>
            <a:ext cx="574675" cy="2889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u-HU" sz="1600" b="1" dirty="0">
                <a:latin typeface="Calibri" pitchFamily="34" charset="0"/>
              </a:rPr>
              <a:t>ET</a:t>
            </a:r>
          </a:p>
        </p:txBody>
      </p:sp>
      <p:cxnSp>
        <p:nvCxnSpPr>
          <p:cNvPr id="76" name="Egyenes összekötő 75"/>
          <p:cNvCxnSpPr/>
          <p:nvPr/>
        </p:nvCxnSpPr>
        <p:spPr>
          <a:xfrm rot="10800000">
            <a:off x="3851920" y="40050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nyíllal 77"/>
          <p:cNvCxnSpPr/>
          <p:nvPr/>
        </p:nvCxnSpPr>
        <p:spPr>
          <a:xfrm rot="5400000" flipH="1" flipV="1">
            <a:off x="3204642" y="3356992"/>
            <a:ext cx="1295350" cy="79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0" name="Egyenes összekötő nyíllal 79"/>
          <p:cNvCxnSpPr/>
          <p:nvPr/>
        </p:nvCxnSpPr>
        <p:spPr>
          <a:xfrm>
            <a:off x="3851920" y="4005064"/>
            <a:ext cx="43204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Speciális szabályok a versenyidőszakban történő doppingellenőrzésre</a:t>
            </a:r>
            <a:r>
              <a:rPr lang="hu-HU" sz="3600" dirty="0" smtClean="0">
                <a:solidFill>
                  <a:schemeClr val="tx1"/>
                </a:solidFill>
              </a:rPr>
              <a:t> </a:t>
            </a:r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(3.)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hu-HU" sz="3500" dirty="0" smtClean="0">
                <a:latin typeface="Calibri" pitchFamily="34" charset="0"/>
              </a:rPr>
              <a:t>Azokban a sportágakban, amelyekben a versenyző eredményének alakításában </a:t>
            </a:r>
            <a:r>
              <a:rPr lang="hu-H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állat is részt vesz</a:t>
            </a:r>
            <a:r>
              <a:rPr lang="hu-HU" sz="3500" dirty="0" smtClean="0">
                <a:latin typeface="Calibri" pitchFamily="34" charset="0"/>
              </a:rPr>
              <a:t>, az állattól levett és doppinglistán szereplő tiltott szert tartalmazó pozitív vizsgálati eredményű minta esetén a versenyzővel szemben a fentieket alkalmazni kell.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sz="3500" dirty="0" smtClean="0">
                <a:latin typeface="Calibri" pitchFamily="34" charset="0"/>
              </a:rPr>
              <a:t>(A mintavétel szabályait az </a:t>
            </a:r>
            <a:r>
              <a:rPr lang="hu-HU" sz="3500" dirty="0" err="1" smtClean="0">
                <a:latin typeface="Calibri" pitchFamily="34" charset="0"/>
              </a:rPr>
              <a:t>IS-ek</a:t>
            </a:r>
            <a:r>
              <a:rPr lang="hu-HU" sz="3500" dirty="0" smtClean="0">
                <a:latin typeface="Calibri" pitchFamily="34" charset="0"/>
              </a:rPr>
              <a:t> szabályzatai tartalmazzák!)</a:t>
            </a:r>
          </a:p>
          <a:p>
            <a:pPr marL="609600" indent="-609600">
              <a:lnSpc>
                <a:spcPct val="90000"/>
              </a:lnSpc>
            </a:pPr>
            <a:endParaRPr lang="hu-HU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028700"/>
          </a:xfrm>
        </p:spPr>
        <p:txBody>
          <a:bodyPr/>
          <a:lstStyle/>
          <a:p>
            <a:pPr algn="ctr" eaLnBrk="1" hangingPunct="1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Doppingbüntetések I.</a:t>
            </a:r>
          </a:p>
        </p:txBody>
      </p:sp>
      <p:sp>
        <p:nvSpPr>
          <p:cNvPr id="50179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0" y="1341438"/>
            <a:ext cx="4859338" cy="5516562"/>
          </a:xfrm>
        </p:spPr>
        <p:txBody>
          <a:bodyPr>
            <a:normAutofit fontScale="92500" lnSpcReduction="20000"/>
          </a:bodyPr>
          <a:lstStyle/>
          <a:p>
            <a:pPr marL="271463" indent="-271463" algn="ctr" eaLnBrk="1" hangingPunct="1">
              <a:buFont typeface="Wingdings" pitchFamily="2" charset="2"/>
              <a:buNone/>
            </a:pPr>
            <a:r>
              <a:rPr lang="hu-HU" sz="1800" b="1" dirty="0">
                <a:solidFill>
                  <a:srgbClr val="997300"/>
                </a:solidFill>
                <a:latin typeface="Calibri" pitchFamily="34" charset="0"/>
              </a:rPr>
              <a:t>ÚJ</a:t>
            </a:r>
            <a:r>
              <a:rPr lang="hu-HU" dirty="0" smtClean="0"/>
              <a:t> </a:t>
            </a:r>
            <a:r>
              <a:rPr lang="hu-HU" sz="1800" b="1" dirty="0" smtClean="0">
                <a:solidFill>
                  <a:srgbClr val="997300"/>
                </a:solidFill>
                <a:latin typeface="Calibri" pitchFamily="34" charset="0"/>
              </a:rPr>
              <a:t>WADA-KÓDEX</a:t>
            </a:r>
          </a:p>
          <a:p>
            <a:pPr marL="271463" indent="-271463" eaLnBrk="1" hangingPunct="1">
              <a:buFont typeface="Wingdings" pitchFamily="2" charset="2"/>
              <a:buNone/>
            </a:pPr>
            <a:r>
              <a:rPr lang="hu-HU" sz="1600" b="1" dirty="0" smtClean="0">
                <a:latin typeface="Calibri" pitchFamily="34" charset="0"/>
              </a:rPr>
              <a:t>10. Cikkely Egyéni szankciók</a:t>
            </a:r>
          </a:p>
          <a:p>
            <a:pPr marL="271463" indent="-271463" eaLnBrk="1" hangingPunct="1">
              <a:buFont typeface="Wingdings" pitchFamily="2" charset="2"/>
              <a:buNone/>
            </a:pP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Az</a:t>
            </a:r>
            <a:r>
              <a:rPr lang="hu-HU" b="1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eltiltás időtartama első vétség esetén 2 év:</a:t>
            </a:r>
          </a:p>
          <a:p>
            <a:pPr marL="271463" indent="-271463" eaLnBrk="1" hangingPunct="1"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a)	</a:t>
            </a:r>
            <a:r>
              <a:rPr lang="hu-HU" sz="1600" dirty="0" err="1" smtClean="0">
                <a:latin typeface="Calibri" pitchFamily="34" charset="0"/>
              </a:rPr>
              <a:t>a</a:t>
            </a:r>
            <a:r>
              <a:rPr lang="hu-HU" sz="1600" dirty="0" smtClean="0">
                <a:latin typeface="Calibri" pitchFamily="34" charset="0"/>
              </a:rPr>
              <a:t> tiltott anyag </a:t>
            </a:r>
            <a:r>
              <a:rPr lang="hu-HU" sz="1600" b="1" dirty="0" smtClean="0">
                <a:latin typeface="Calibri" pitchFamily="34" charset="0"/>
              </a:rPr>
              <a:t>jelenléte </a:t>
            </a:r>
          </a:p>
          <a:p>
            <a:pPr marL="271463" indent="-271463" eaLnBrk="1" hangingPunct="1"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b) tiltott módszer </a:t>
            </a:r>
            <a:r>
              <a:rPr lang="hu-HU" sz="1600" b="1" dirty="0" smtClean="0">
                <a:latin typeface="Calibri" pitchFamily="34" charset="0"/>
              </a:rPr>
              <a:t>használata</a:t>
            </a:r>
            <a:r>
              <a:rPr lang="hu-HU" sz="1600" dirty="0" smtClean="0">
                <a:latin typeface="Calibri" pitchFamily="34" charset="0"/>
              </a:rPr>
              <a:t> vagy ennek kísérlete         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hu-HU" sz="1600" dirty="0" smtClean="0">
                <a:latin typeface="Calibri" pitchFamily="34" charset="0"/>
              </a:rPr>
              <a:t> </a:t>
            </a:r>
          </a:p>
          <a:p>
            <a:pPr marL="271463" indent="-271463" eaLnBrk="1" hangingPunct="1"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f) tiltott anyagok </a:t>
            </a:r>
            <a:r>
              <a:rPr lang="hu-HU" sz="1600" b="1" dirty="0" smtClean="0">
                <a:latin typeface="Calibri" pitchFamily="34" charset="0"/>
              </a:rPr>
              <a:t>birtoklása                                                 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év,</a:t>
            </a:r>
          </a:p>
          <a:p>
            <a:pPr marL="271463" indent="-271463" eaLnBrk="1" hangingPunct="1">
              <a:buFont typeface="Wingdings" pitchFamily="2" charset="2"/>
              <a:buNone/>
            </a:pP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                                                                                                    ha</a:t>
            </a:r>
          </a:p>
          <a:p>
            <a:pPr marL="271463" indent="-271463">
              <a:buNone/>
            </a:pPr>
            <a:r>
              <a:rPr lang="hu-HU" sz="1600" b="1" dirty="0">
                <a:solidFill>
                  <a:srgbClr val="FF6600"/>
                </a:solidFill>
                <a:latin typeface="Calibri" pitchFamily="34" charset="0"/>
              </a:rPr>
              <a:t>Az</a:t>
            </a:r>
            <a:r>
              <a:rPr lang="hu-HU" sz="1400" b="1" dirty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hu-HU" sz="1600" b="1" dirty="0">
                <a:solidFill>
                  <a:srgbClr val="FF6600"/>
                </a:solidFill>
                <a:latin typeface="Calibri" pitchFamily="34" charset="0"/>
              </a:rPr>
              <a:t>eltiltás időtartama első vétség esetén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4 </a:t>
            </a: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év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(!!!)</a:t>
            </a: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:</a:t>
            </a:r>
            <a:endParaRPr lang="hu-HU" sz="1600" dirty="0" smtClean="0">
              <a:latin typeface="Calibri" pitchFamily="34" charset="0"/>
            </a:endParaRPr>
          </a:p>
          <a:p>
            <a:pPr marL="271463" indent="-271463">
              <a:buNone/>
            </a:pPr>
            <a:r>
              <a:rPr lang="hu-HU" sz="1600" dirty="0" smtClean="0">
                <a:latin typeface="Calibri" pitchFamily="34" charset="0"/>
              </a:rPr>
              <a:t>c</a:t>
            </a:r>
            <a:r>
              <a:rPr lang="hu-HU" sz="1600" dirty="0">
                <a:latin typeface="Calibri" pitchFamily="34" charset="0"/>
              </a:rPr>
              <a:t>) A mintaszolgáltatási kötelezettség </a:t>
            </a:r>
            <a:r>
              <a:rPr lang="hu-HU" sz="1600" b="1" dirty="0">
                <a:latin typeface="Calibri" pitchFamily="34" charset="0"/>
              </a:rPr>
              <a:t>elutasítása</a:t>
            </a:r>
          </a:p>
          <a:p>
            <a:pPr marL="271463" indent="-271463">
              <a:buNone/>
            </a:pPr>
            <a:r>
              <a:rPr lang="hu-HU" sz="1600" dirty="0">
                <a:latin typeface="Calibri" pitchFamily="34" charset="0"/>
              </a:rPr>
              <a:t>e) a doppingellenőrzés </a:t>
            </a:r>
            <a:r>
              <a:rPr lang="hu-HU" sz="1600" b="1" dirty="0">
                <a:latin typeface="Calibri" pitchFamily="34" charset="0"/>
              </a:rPr>
              <a:t>manipulálása</a:t>
            </a:r>
          </a:p>
          <a:p>
            <a:pPr marL="271463" indent="-271463" eaLnBrk="1" hangingPunct="1">
              <a:buFont typeface="Wingdings" pitchFamily="2" charset="2"/>
              <a:buNone/>
            </a:pPr>
            <a:r>
              <a:rPr lang="hu-HU" sz="1600" dirty="0" smtClean="0">
                <a:solidFill>
                  <a:srgbClr val="009900"/>
                </a:solidFill>
                <a:latin typeface="Calibri" pitchFamily="34" charset="0"/>
              </a:rPr>
              <a:t>KIVÉTEL  </a:t>
            </a:r>
            <a:r>
              <a:rPr lang="hu-HU" sz="1600" dirty="0" err="1" smtClean="0">
                <a:solidFill>
                  <a:srgbClr val="009900"/>
                </a:solidFill>
                <a:latin typeface="Calibri" pitchFamily="34" charset="0"/>
              </a:rPr>
              <a:t>u.az</a:t>
            </a:r>
            <a:r>
              <a:rPr lang="hu-HU" sz="1600" dirty="0" smtClean="0">
                <a:solidFill>
                  <a:srgbClr val="009900"/>
                </a:solidFill>
                <a:latin typeface="Calibri" pitchFamily="34" charset="0"/>
              </a:rPr>
              <a:t>, mint a hazainál </a:t>
            </a:r>
          </a:p>
          <a:p>
            <a:pPr marL="271463" indent="-271463" eaLnBrk="1" hangingPunct="1">
              <a:buFont typeface="Wingdings" pitchFamily="2" charset="2"/>
              <a:buNone/>
            </a:pPr>
            <a:endParaRPr lang="hu-HU" sz="1600" b="1" dirty="0" smtClean="0">
              <a:solidFill>
                <a:srgbClr val="FF6600"/>
              </a:solidFill>
              <a:latin typeface="Calibri" pitchFamily="34" charset="0"/>
            </a:endParaRPr>
          </a:p>
          <a:p>
            <a:pPr marL="271463" indent="-271463" eaLnBrk="1" hangingPunct="1">
              <a:buFont typeface="Wingdings" pitchFamily="2" charset="2"/>
              <a:buNone/>
            </a:pPr>
            <a:endParaRPr lang="hu-HU" sz="2600" b="1" dirty="0">
              <a:solidFill>
                <a:srgbClr val="FF6600"/>
              </a:solidFill>
              <a:latin typeface="Calibri" pitchFamily="34" charset="0"/>
            </a:endParaRPr>
          </a:p>
          <a:p>
            <a:pPr marL="271463" indent="-271463" eaLnBrk="1" hangingPunct="1">
              <a:buFont typeface="Wingdings" pitchFamily="2" charset="2"/>
              <a:buNone/>
            </a:pP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Az eltiltás időtartama legalább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2 év </a:t>
            </a:r>
            <a:r>
              <a:rPr lang="hu-HU" sz="1600" b="1" strike="sngStrike" dirty="0" smtClean="0">
                <a:solidFill>
                  <a:srgbClr val="FF6600"/>
                </a:solidFill>
                <a:latin typeface="Calibri" pitchFamily="34" charset="0"/>
              </a:rPr>
              <a:t>1</a:t>
            </a: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, legalább </a:t>
            </a:r>
          </a:p>
          <a:p>
            <a:pPr marL="271463" indent="-271463" eaLnBrk="1" hangingPunct="1">
              <a:buFont typeface="Wingdings" pitchFamily="2" charset="2"/>
              <a:buNone/>
            </a:pPr>
            <a:r>
              <a:rPr lang="hu-HU" sz="1600" b="1" strike="sngStrike" dirty="0" smtClean="0">
                <a:solidFill>
                  <a:srgbClr val="FF6600"/>
                </a:solidFill>
                <a:latin typeface="Calibri" pitchFamily="34" charset="0"/>
              </a:rPr>
              <a:t>legfeljebb</a:t>
            </a: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hu-HU" sz="1600" b="1" strike="sngStrike" dirty="0" smtClean="0">
                <a:solidFill>
                  <a:srgbClr val="FF6600"/>
                </a:solidFill>
                <a:latin typeface="Calibri" pitchFamily="34" charset="0"/>
              </a:rPr>
              <a:t>2</a:t>
            </a: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 év a sportoló vétkességének fokától függően:</a:t>
            </a:r>
          </a:p>
          <a:p>
            <a:pPr marL="271463" indent="-271463" eaLnBrk="1" hangingPunct="1"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d)</a:t>
            </a:r>
            <a:r>
              <a:rPr lang="hu-HU" sz="1600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hu-HU" sz="1600" dirty="0" smtClean="0">
                <a:latin typeface="Calibri" pitchFamily="34" charset="0"/>
              </a:rPr>
              <a:t>A sportoló </a:t>
            </a:r>
            <a:r>
              <a:rPr lang="hu-HU" sz="1600" b="1" dirty="0" smtClean="0">
                <a:latin typeface="Calibri" pitchFamily="34" charset="0"/>
              </a:rPr>
              <a:t>hollétére</a:t>
            </a:r>
            <a:r>
              <a:rPr lang="hu-HU" sz="1600" dirty="0" smtClean="0">
                <a:latin typeface="Calibri" pitchFamily="34" charset="0"/>
              </a:rPr>
              <a:t> vonatkozó információk elmulasztása, </a:t>
            </a:r>
            <a:r>
              <a:rPr lang="hu-HU" sz="1600" b="1" dirty="0" smtClean="0">
                <a:latin typeface="Calibri" pitchFamily="34" charset="0"/>
              </a:rPr>
              <a:t>elmulasztott</a:t>
            </a:r>
            <a:r>
              <a:rPr lang="hu-HU" sz="1600" dirty="0" smtClean="0">
                <a:latin typeface="Calibri" pitchFamily="34" charset="0"/>
              </a:rPr>
              <a:t> </a:t>
            </a:r>
            <a:r>
              <a:rPr lang="hu-HU" sz="1600" b="1" dirty="0" smtClean="0">
                <a:latin typeface="Calibri" pitchFamily="34" charset="0"/>
              </a:rPr>
              <a:t>teszt</a:t>
            </a:r>
          </a:p>
          <a:p>
            <a:pPr marL="271463" indent="-271463" eaLnBrk="1" hangingPunct="1">
              <a:buFont typeface="Wingdings" pitchFamily="2" charset="2"/>
              <a:buNone/>
            </a:pPr>
            <a:endParaRPr lang="hu-HU" sz="1600" dirty="0" smtClean="0">
              <a:latin typeface="Calibri" pitchFamily="34" charset="0"/>
            </a:endParaRPr>
          </a:p>
        </p:txBody>
      </p:sp>
      <p:sp>
        <p:nvSpPr>
          <p:cNvPr id="50180" name="Rectangle 9"/>
          <p:cNvSpPr>
            <a:spLocks noGrp="1" noChangeArrowheads="1"/>
          </p:cNvSpPr>
          <p:nvPr>
            <p:ph sz="quarter" idx="2"/>
          </p:nvPr>
        </p:nvSpPr>
        <p:spPr>
          <a:xfrm>
            <a:off x="4856163" y="1484313"/>
            <a:ext cx="4287837" cy="5373687"/>
          </a:xfrm>
        </p:spPr>
        <p:txBody>
          <a:bodyPr>
            <a:normAutofit fontScale="92500" lnSpcReduction="20000"/>
          </a:bodyPr>
          <a:lstStyle/>
          <a:p>
            <a:pPr marL="185738" indent="-185738" algn="ctr" eaLnBrk="1" hangingPunct="1">
              <a:buFont typeface="Wingdings" pitchFamily="2" charset="2"/>
              <a:buNone/>
            </a:pPr>
            <a:r>
              <a:rPr lang="hu-HU" sz="1800" b="1" dirty="0" smtClean="0">
                <a:solidFill>
                  <a:srgbClr val="997300"/>
                </a:solidFill>
                <a:latin typeface="Calibri" pitchFamily="34" charset="0"/>
              </a:rPr>
              <a:t>43/2011. (III. 23.) Korm. rendelet – 2015.01.01-</a:t>
            </a:r>
          </a:p>
          <a:p>
            <a:pPr marL="185738" indent="-185738" eaLnBrk="1" hangingPunct="1">
              <a:buFont typeface="Wingdings" pitchFamily="2" charset="2"/>
              <a:buNone/>
            </a:pPr>
            <a:r>
              <a:rPr lang="hu-HU" sz="1600" b="1" dirty="0" smtClean="0">
                <a:latin typeface="Calibri" pitchFamily="34" charset="0"/>
              </a:rPr>
              <a:t>A szövetség a versenyzőre az alábbi büntetéseket szabhatja ki: </a:t>
            </a:r>
          </a:p>
          <a:p>
            <a:pPr marL="185738" indent="-185738" eaLnBrk="1" hangingPunct="1"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a)</a:t>
            </a:r>
            <a:r>
              <a:rPr lang="hu-HU" sz="1600" dirty="0" err="1" smtClean="0">
                <a:latin typeface="Calibri" pitchFamily="34" charset="0"/>
              </a:rPr>
              <a:t>-b</a:t>
            </a:r>
            <a:r>
              <a:rPr lang="hu-HU" sz="1600" dirty="0" smtClean="0">
                <a:latin typeface="Calibri" pitchFamily="34" charset="0"/>
              </a:rPr>
              <a:t>) és f) doppingvétségek első alkalommal való elkövetése </a:t>
            </a:r>
            <a:r>
              <a:rPr lang="hu-HU" sz="1400" dirty="0" smtClean="0">
                <a:latin typeface="Calibri" pitchFamily="34" charset="0"/>
              </a:rPr>
              <a:t>esetén</a:t>
            </a:r>
            <a:r>
              <a:rPr lang="hu-HU" sz="1600" dirty="0" smtClean="0">
                <a:latin typeface="Calibri" pitchFamily="34" charset="0"/>
              </a:rPr>
              <a:t> eltiltás </a:t>
            </a:r>
            <a:r>
              <a:rPr lang="hu-HU" sz="1600" b="1" dirty="0" smtClean="0">
                <a:solidFill>
                  <a:srgbClr val="0070C0"/>
                </a:solidFill>
                <a:latin typeface="Calibri" pitchFamily="34" charset="0"/>
              </a:rPr>
              <a:t>2 év </a:t>
            </a:r>
            <a:r>
              <a:rPr lang="hu-HU" sz="1600" dirty="0" smtClean="0">
                <a:latin typeface="Calibri" pitchFamily="34" charset="0"/>
              </a:rPr>
              <a:t>időtartamra</a:t>
            </a:r>
            <a:endParaRPr lang="hu-HU" sz="1600" dirty="0">
              <a:latin typeface="Calibri" pitchFamily="34" charset="0"/>
            </a:endParaRPr>
          </a:p>
          <a:p>
            <a:pPr marL="185738" indent="-185738">
              <a:buNone/>
            </a:pPr>
            <a:r>
              <a:rPr lang="hu-HU" sz="1600" dirty="0">
                <a:latin typeface="Calibri" pitchFamily="34" charset="0"/>
              </a:rPr>
              <a:t>DE, ha a doppingvétség </a:t>
            </a:r>
            <a:r>
              <a:rPr lang="hu-HU" sz="1600" b="1" dirty="0">
                <a:latin typeface="Calibri" pitchFamily="34" charset="0"/>
              </a:rPr>
              <a:t>nem meghatározott szert </a:t>
            </a:r>
            <a:r>
              <a:rPr lang="hu-HU" sz="1600" dirty="0">
                <a:latin typeface="Calibri" pitchFamily="34" charset="0"/>
              </a:rPr>
              <a:t>érint </a:t>
            </a:r>
            <a:r>
              <a:rPr lang="hu-HU" sz="1600" b="1" dirty="0">
                <a:latin typeface="Calibri" pitchFamily="34" charset="0"/>
              </a:rPr>
              <a:t>és</a:t>
            </a:r>
            <a:r>
              <a:rPr lang="hu-HU" sz="1600" dirty="0">
                <a:latin typeface="Calibri" pitchFamily="34" charset="0"/>
              </a:rPr>
              <a:t> a versenyző </a:t>
            </a:r>
            <a:r>
              <a:rPr lang="hu-HU" sz="1600" b="1" dirty="0">
                <a:latin typeface="Calibri" pitchFamily="34" charset="0"/>
              </a:rPr>
              <a:t>nem</a:t>
            </a:r>
            <a:r>
              <a:rPr lang="hu-HU" sz="1600" dirty="0">
                <a:latin typeface="Calibri" pitchFamily="34" charset="0"/>
              </a:rPr>
              <a:t> </a:t>
            </a:r>
            <a:r>
              <a:rPr lang="hu-HU" sz="1600" b="1" dirty="0">
                <a:latin typeface="Calibri" pitchFamily="34" charset="0"/>
              </a:rPr>
              <a:t>tudja</a:t>
            </a:r>
            <a:r>
              <a:rPr lang="hu-HU" sz="1600" dirty="0">
                <a:latin typeface="Calibri" pitchFamily="34" charset="0"/>
              </a:rPr>
              <a:t> </a:t>
            </a:r>
            <a:r>
              <a:rPr lang="hu-HU" sz="1600" b="1" dirty="0">
                <a:latin typeface="Calibri" pitchFamily="34" charset="0"/>
              </a:rPr>
              <a:t>bizonyítani</a:t>
            </a:r>
            <a:r>
              <a:rPr lang="hu-HU" sz="1600" dirty="0">
                <a:latin typeface="Calibri" pitchFamily="34" charset="0"/>
              </a:rPr>
              <a:t>, hogy </a:t>
            </a:r>
            <a:r>
              <a:rPr lang="hu-HU" sz="1600" b="1" dirty="0">
                <a:latin typeface="Calibri" pitchFamily="34" charset="0"/>
              </a:rPr>
              <a:t>nem</a:t>
            </a:r>
            <a:r>
              <a:rPr lang="hu-HU" sz="1600" dirty="0">
                <a:latin typeface="Calibri" pitchFamily="34" charset="0"/>
              </a:rPr>
              <a:t> </a:t>
            </a:r>
            <a:r>
              <a:rPr lang="hu-HU" sz="1600" b="1" dirty="0">
                <a:latin typeface="Calibri" pitchFamily="34" charset="0"/>
              </a:rPr>
              <a:t>terheli</a:t>
            </a:r>
            <a:r>
              <a:rPr lang="hu-HU" sz="1600" dirty="0">
                <a:latin typeface="Calibri" pitchFamily="34" charset="0"/>
              </a:rPr>
              <a:t> </a:t>
            </a:r>
            <a:r>
              <a:rPr lang="hu-HU" sz="1600" b="1" dirty="0">
                <a:latin typeface="Calibri" pitchFamily="34" charset="0"/>
              </a:rPr>
              <a:t>szándékosság</a:t>
            </a:r>
            <a:r>
              <a:rPr lang="hu-HU" sz="1600" dirty="0">
                <a:latin typeface="Calibri" pitchFamily="34" charset="0"/>
              </a:rPr>
              <a:t>, </a:t>
            </a:r>
            <a:r>
              <a:rPr lang="hu-HU" sz="1600" b="1" dirty="0">
                <a:latin typeface="Calibri" pitchFamily="34" charset="0"/>
              </a:rPr>
              <a:t>vagy</a:t>
            </a:r>
            <a:r>
              <a:rPr lang="hu-HU" sz="1600" dirty="0">
                <a:latin typeface="Calibri" pitchFamily="34" charset="0"/>
              </a:rPr>
              <a:t> a doppingvétség </a:t>
            </a:r>
            <a:r>
              <a:rPr lang="hu-HU" sz="1600" b="1" dirty="0">
                <a:latin typeface="Calibri" pitchFamily="34" charset="0"/>
              </a:rPr>
              <a:t>meghatározott</a:t>
            </a:r>
            <a:r>
              <a:rPr lang="hu-HU" sz="1600" dirty="0">
                <a:latin typeface="Calibri" pitchFamily="34" charset="0"/>
              </a:rPr>
              <a:t> szert érint, </a:t>
            </a:r>
            <a:r>
              <a:rPr lang="hu-HU" sz="1600" b="1" dirty="0">
                <a:latin typeface="Calibri" pitchFamily="34" charset="0"/>
              </a:rPr>
              <a:t>és</a:t>
            </a:r>
            <a:r>
              <a:rPr lang="hu-HU" sz="1600" dirty="0">
                <a:latin typeface="Calibri" pitchFamily="34" charset="0"/>
              </a:rPr>
              <a:t> a doppingellenes </a:t>
            </a:r>
            <a:r>
              <a:rPr lang="hu-HU" sz="1600" b="1" dirty="0">
                <a:latin typeface="Calibri" pitchFamily="34" charset="0"/>
              </a:rPr>
              <a:t>szervezet</a:t>
            </a:r>
            <a:r>
              <a:rPr lang="hu-HU" sz="1600" dirty="0">
                <a:latin typeface="Calibri" pitchFamily="34" charset="0"/>
              </a:rPr>
              <a:t> </a:t>
            </a:r>
            <a:r>
              <a:rPr lang="hu-HU" sz="1600" b="1" dirty="0">
                <a:latin typeface="Calibri" pitchFamily="34" charset="0"/>
              </a:rPr>
              <a:t>bizonyítja</a:t>
            </a:r>
            <a:r>
              <a:rPr lang="hu-HU" sz="1600" dirty="0">
                <a:latin typeface="Calibri" pitchFamily="34" charset="0"/>
              </a:rPr>
              <a:t>, hogy a versenyzőt </a:t>
            </a:r>
            <a:r>
              <a:rPr lang="hu-HU" sz="1600" b="1" dirty="0">
                <a:latin typeface="Calibri" pitchFamily="34" charset="0"/>
              </a:rPr>
              <a:t>szándékosság</a:t>
            </a:r>
            <a:r>
              <a:rPr lang="hu-HU" sz="1600" dirty="0">
                <a:latin typeface="Calibri" pitchFamily="34" charset="0"/>
              </a:rPr>
              <a:t> </a:t>
            </a:r>
            <a:r>
              <a:rPr lang="hu-HU" sz="1600" b="1" dirty="0">
                <a:latin typeface="Calibri" pitchFamily="34" charset="0"/>
              </a:rPr>
              <a:t>terheli</a:t>
            </a:r>
            <a:r>
              <a:rPr lang="hu-HU" sz="1600" dirty="0" smtClean="0">
                <a:latin typeface="Calibri" pitchFamily="34" charset="0"/>
              </a:rPr>
              <a:t>, úgy az eltiltás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4 év</a:t>
            </a:r>
          </a:p>
          <a:p>
            <a:pPr marL="0" indent="0" eaLnBrk="1" hangingPunct="1">
              <a:buNone/>
            </a:pPr>
            <a:r>
              <a:rPr lang="hu-HU" sz="1600" dirty="0" smtClean="0">
                <a:latin typeface="Calibri" pitchFamily="34" charset="0"/>
              </a:rPr>
              <a:t>c) és e) pontok esetén: főszabály: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4 év,</a:t>
            </a:r>
          </a:p>
          <a:p>
            <a:pPr marL="0" indent="0">
              <a:buNone/>
            </a:pPr>
            <a:r>
              <a:rPr lang="hu-HU" sz="1600" b="1" u="sng" dirty="0">
                <a:solidFill>
                  <a:srgbClr val="FF0000"/>
                </a:solidFill>
                <a:latin typeface="Calibri" pitchFamily="34" charset="0"/>
              </a:rPr>
              <a:t>Kivéve</a:t>
            </a:r>
            <a:r>
              <a:rPr lang="hu-HU" sz="1600" b="1" dirty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ha </a:t>
            </a:r>
            <a:r>
              <a:rPr lang="hu-HU" sz="1600" b="1" dirty="0" smtClean="0">
                <a:latin typeface="Calibri" pitchFamily="34" charset="0"/>
              </a:rPr>
              <a:t>a </a:t>
            </a:r>
            <a:r>
              <a:rPr lang="hu-HU" sz="1600" b="1" dirty="0">
                <a:latin typeface="Calibri" pitchFamily="34" charset="0"/>
              </a:rPr>
              <a:t>mintaszolgáltatás </a:t>
            </a:r>
            <a:r>
              <a:rPr lang="hu-HU" sz="1600" b="1" dirty="0">
                <a:solidFill>
                  <a:srgbClr val="FF0000"/>
                </a:solidFill>
                <a:latin typeface="Calibri" pitchFamily="34" charset="0"/>
              </a:rPr>
              <a:t>elmulasztása </a:t>
            </a:r>
            <a:r>
              <a:rPr lang="hu-HU" sz="1600" b="1" dirty="0">
                <a:latin typeface="Calibri" pitchFamily="34" charset="0"/>
              </a:rPr>
              <a:t>esetén a sportoló bizonyítani, tudja, hogy</a:t>
            </a:r>
            <a:r>
              <a:rPr lang="hu-HU" sz="1600" b="1" dirty="0">
                <a:solidFill>
                  <a:srgbClr val="FF0000"/>
                </a:solidFill>
                <a:latin typeface="Calibri" pitchFamily="34" charset="0"/>
              </a:rPr>
              <a:t> nem volt szándékos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: 2 év</a:t>
            </a:r>
          </a:p>
          <a:p>
            <a:pPr marL="185738" indent="-185738" eaLnBrk="1" hangingPunct="1">
              <a:buFont typeface="Wingdings" pitchFamily="2" charset="2"/>
              <a:buNone/>
            </a:pPr>
            <a:endParaRPr lang="hu-HU" sz="1600" dirty="0" smtClean="0">
              <a:latin typeface="Calibri" pitchFamily="34" charset="0"/>
            </a:endParaRPr>
          </a:p>
          <a:p>
            <a:pPr marL="185738" indent="-185738" eaLnBrk="1" hangingPunct="1"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d) doppingvétség elkövetése esetén, amennyiben a versenyző </a:t>
            </a:r>
            <a:r>
              <a:rPr lang="hu-HU" sz="1600" u="sng" dirty="0" smtClean="0">
                <a:solidFill>
                  <a:srgbClr val="FF0000"/>
                </a:solidFill>
                <a:latin typeface="Calibri" pitchFamily="34" charset="0"/>
              </a:rPr>
              <a:t>12</a:t>
            </a:r>
            <a:r>
              <a:rPr lang="hu-HU" sz="1600" u="sng" dirty="0" smtClean="0">
                <a:latin typeface="Calibri" pitchFamily="34" charset="0"/>
              </a:rPr>
              <a:t> hónapon belül három esetben </a:t>
            </a:r>
            <a:r>
              <a:rPr lang="hu-HU" sz="1600" dirty="0" smtClean="0">
                <a:latin typeface="Calibri" pitchFamily="34" charset="0"/>
              </a:rPr>
              <a:t>tanúsítja az ott meghatározott magatartást, az eltiltás legalább </a:t>
            </a:r>
            <a:r>
              <a:rPr lang="hu-HU" sz="1600" b="1" dirty="0" smtClean="0">
                <a:solidFill>
                  <a:srgbClr val="0070C0"/>
                </a:solidFill>
                <a:latin typeface="Calibri" pitchFamily="34" charset="0"/>
              </a:rPr>
              <a:t>1 év</a:t>
            </a:r>
            <a:r>
              <a:rPr lang="hu-HU" sz="1600" dirty="0" smtClean="0">
                <a:latin typeface="Calibri" pitchFamily="34" charset="0"/>
              </a:rPr>
              <a:t>. Az eltiltás </a:t>
            </a:r>
            <a:r>
              <a:rPr lang="hu-HU" sz="1600" b="1" dirty="0" smtClean="0">
                <a:solidFill>
                  <a:srgbClr val="0070C0"/>
                </a:solidFill>
                <a:latin typeface="Calibri" pitchFamily="34" charset="0"/>
              </a:rPr>
              <a:t>2 év</a:t>
            </a:r>
            <a:r>
              <a:rPr lang="hu-HU" sz="1600" dirty="0" smtClean="0">
                <a:latin typeface="Calibri" pitchFamily="34" charset="0"/>
              </a:rPr>
              <a:t>, </a:t>
            </a:r>
            <a:r>
              <a:rPr lang="hu-HU" sz="1600" u="sng" dirty="0" smtClean="0">
                <a:latin typeface="Calibri" pitchFamily="34" charset="0"/>
              </a:rPr>
              <a:t>ha a három eset közül egyik sem indokolható . </a:t>
            </a:r>
            <a:r>
              <a:rPr lang="hu-HU" sz="1600" dirty="0" smtClean="0">
                <a:solidFill>
                  <a:srgbClr val="FF0000"/>
                </a:solidFill>
                <a:latin typeface="Calibri" pitchFamily="34" charset="0"/>
              </a:rPr>
              <a:t>(Az enyhítés nem alkalmazható, ha a holléti adatok megváltoztatása visszaélésszerű!!)</a:t>
            </a:r>
          </a:p>
          <a:p>
            <a:pPr marL="185738" indent="-185738" eaLnBrk="1" hangingPunct="1"/>
            <a:endParaRPr lang="hu-HU" sz="1600" dirty="0" smtClean="0">
              <a:latin typeface="Calibri" pitchFamily="34" charset="0"/>
            </a:endParaRPr>
          </a:p>
        </p:txBody>
      </p:sp>
      <p:sp>
        <p:nvSpPr>
          <p:cNvPr id="50181" name="Rectangle 10"/>
          <p:cNvSpPr>
            <a:spLocks noChangeArrowheads="1"/>
          </p:cNvSpPr>
          <p:nvPr/>
        </p:nvSpPr>
        <p:spPr bwMode="auto">
          <a:xfrm>
            <a:off x="0" y="1484313"/>
            <a:ext cx="4572000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0182" name="Rectangle 11"/>
          <p:cNvSpPr>
            <a:spLocks noChangeArrowheads="1"/>
          </p:cNvSpPr>
          <p:nvPr/>
        </p:nvSpPr>
        <p:spPr bwMode="auto">
          <a:xfrm>
            <a:off x="4822825" y="1484313"/>
            <a:ext cx="4321175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4932040" y="2852937"/>
            <a:ext cx="4104456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Bal oldali kapcsos zárójel 2"/>
          <p:cNvSpPr/>
          <p:nvPr/>
        </p:nvSpPr>
        <p:spPr>
          <a:xfrm rot="10800000">
            <a:off x="3923928" y="2492896"/>
            <a:ext cx="288032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4572000" y="3140968"/>
            <a:ext cx="576064" cy="7200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2483768" y="4509120"/>
            <a:ext cx="2376264" cy="0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-171400"/>
            <a:ext cx="7158037" cy="1412875"/>
          </a:xfrm>
        </p:spPr>
        <p:txBody>
          <a:bodyPr/>
          <a:lstStyle/>
          <a:p>
            <a:pPr algn="ctr" eaLnBrk="1" hangingPunct="1"/>
            <a:r>
              <a:rPr lang="hu-HU" sz="2800" b="1" dirty="0" smtClean="0">
                <a:solidFill>
                  <a:schemeClr val="tx1"/>
                </a:solidFill>
                <a:latin typeface="Calibri" pitchFamily="34" charset="0"/>
              </a:rPr>
              <a:t>Doppingbüntetések II.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341438"/>
            <a:ext cx="4787900" cy="5516562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dirty="0" smtClean="0"/>
              <a:t> </a:t>
            </a:r>
            <a:r>
              <a:rPr lang="hu-HU" sz="1800" b="1" dirty="0">
                <a:solidFill>
                  <a:srgbClr val="997300"/>
                </a:solidFill>
                <a:latin typeface="Calibri" pitchFamily="34" charset="0"/>
              </a:rPr>
              <a:t>ÚJ</a:t>
            </a:r>
            <a:r>
              <a:rPr lang="hu-HU" dirty="0" smtClean="0"/>
              <a:t> </a:t>
            </a:r>
            <a:r>
              <a:rPr lang="hu-HU" sz="1800" b="1" dirty="0" smtClean="0">
                <a:solidFill>
                  <a:srgbClr val="997300"/>
                </a:solidFill>
                <a:latin typeface="Calibri" pitchFamily="34" charset="0"/>
              </a:rPr>
              <a:t>WADA-KÓDEX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b="1" dirty="0" smtClean="0">
                <a:latin typeface="Calibri" pitchFamily="34" charset="0"/>
              </a:rPr>
              <a:t>10. Cikkely Egyéni szankciók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Az eltiltás időtartama 4 évtől egészen életfogytig terjedő eltiltásig terjedhet: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g) üzérkedés tiltott anyaggal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h) a tiltott anyag vagy tiltott módszer beadása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ÚJ:</a:t>
            </a:r>
            <a:r>
              <a:rPr lang="hu-HU" sz="1600" dirty="0" smtClean="0">
                <a:latin typeface="Calibri" pitchFamily="34" charset="0"/>
              </a:rPr>
              <a:t> Az eltiltás  2-4 év i) bűnrészesség esetén.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b="1" dirty="0">
                <a:solidFill>
                  <a:srgbClr val="FF0000"/>
                </a:solidFill>
                <a:latin typeface="Calibri" pitchFamily="34" charset="0"/>
              </a:rPr>
              <a:t>ÚJ:</a:t>
            </a:r>
            <a:r>
              <a:rPr lang="hu-HU" sz="1600" dirty="0">
                <a:latin typeface="Calibri" pitchFamily="34" charset="0"/>
              </a:rPr>
              <a:t> Az eltiltás 1-2 év </a:t>
            </a:r>
            <a:r>
              <a:rPr lang="hu-HU" sz="1600" dirty="0" smtClean="0">
                <a:latin typeface="Calibri" pitchFamily="34" charset="0"/>
              </a:rPr>
              <a:t>j) tiltott </a:t>
            </a:r>
            <a:r>
              <a:rPr lang="hu-HU" sz="1600" dirty="0">
                <a:latin typeface="Calibri" pitchFamily="34" charset="0"/>
              </a:rPr>
              <a:t>együttműködés esetén.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600" b="1" dirty="0" smtClean="0">
              <a:solidFill>
                <a:srgbClr val="9973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ENYHÍTÉS A FELTÉTELEKBEN: Legalább megrovás, legfeljebb pedig 2 év eltiltás: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sz="1600" dirty="0" smtClean="0">
                <a:latin typeface="Calibri" pitchFamily="34" charset="0"/>
              </a:rPr>
              <a:t>Ha a sportoló vagy más személy igazolni tudja,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hogy nem terheli szándékosság a </a:t>
            </a:r>
            <a:r>
              <a:rPr lang="hu-HU" sz="1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Meghatározott</a:t>
            </a:r>
            <a:r>
              <a:rPr lang="hu-H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 </a:t>
            </a: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anyag</a:t>
            </a:r>
            <a:r>
              <a:rPr lang="hu-H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 </a:t>
            </a:r>
            <a:r>
              <a:rPr lang="hu-HU" sz="1600" b="1" dirty="0">
                <a:solidFill>
                  <a:srgbClr val="FF0000"/>
                </a:solidFill>
                <a:latin typeface="Calibri" pitchFamily="34" charset="0"/>
              </a:rPr>
              <a:t>vagy szennyeződést tartalmazó termék </a:t>
            </a:r>
            <a:r>
              <a:rPr lang="hu-HU" sz="1600" b="1" dirty="0" smtClean="0">
                <a:solidFill>
                  <a:srgbClr val="FF0000"/>
                </a:solidFill>
                <a:latin typeface="Calibri" pitchFamily="34" charset="0"/>
              </a:rPr>
              <a:t>esetén a jelenlét / használat / birtoklás esetén </a:t>
            </a:r>
            <a:r>
              <a:rPr lang="hu-HU" sz="1600" dirty="0" smtClean="0">
                <a:latin typeface="Calibri" pitchFamily="34" charset="0"/>
              </a:rPr>
              <a:t>és hogy hogy </a:t>
            </a:r>
            <a:r>
              <a:rPr lang="hu-HU" sz="1600" dirty="0">
                <a:latin typeface="Calibri" pitchFamily="34" charset="0"/>
              </a:rPr>
              <a:t>került a </a:t>
            </a:r>
            <a:r>
              <a:rPr lang="hu-HU" sz="1600" dirty="0" smtClean="0">
                <a:latin typeface="Calibri" pitchFamily="34" charset="0"/>
              </a:rPr>
              <a:t>testébe.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dirty="0" smtClean="0">
                <a:solidFill>
                  <a:srgbClr val="009900"/>
                </a:solidFill>
                <a:latin typeface="Calibri" pitchFamily="34" charset="0"/>
              </a:rPr>
              <a:t>Szándékosság kizárását pl. a szer ellenőrző űrlapon feltüntetésével lehet igazolni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6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600" b="1" dirty="0" smtClean="0">
              <a:solidFill>
                <a:srgbClr val="FF6600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Életfogytig tartó eltiltással sújtható: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A kiskorú terhére elkövetett doppingvétség 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856163" y="1484313"/>
            <a:ext cx="4287837" cy="5373687"/>
          </a:xfrm>
        </p:spPr>
        <p:txBody>
          <a:bodyPr>
            <a:normAutofit fontScale="92500" lnSpcReduction="10000"/>
          </a:bodyPr>
          <a:lstStyle/>
          <a:p>
            <a:pPr marL="304800" indent="-3048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b="1" dirty="0" smtClean="0">
                <a:solidFill>
                  <a:srgbClr val="997300"/>
                </a:solidFill>
                <a:latin typeface="Calibri" pitchFamily="34" charset="0"/>
              </a:rPr>
              <a:t>43/2011. (III. 23.) Korm. Rendelet – 2015.01.01-</a:t>
            </a: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400" b="1" dirty="0" smtClean="0">
                <a:latin typeface="Calibri" pitchFamily="34" charset="0"/>
              </a:rPr>
              <a:t>A szövetség a versenyzőre az alábbi büntetéseket szabhatja ki: </a:t>
            </a: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400" b="1" u="sng" dirty="0" smtClean="0">
                <a:latin typeface="Calibri" pitchFamily="34" charset="0"/>
              </a:rPr>
              <a:t>Előállít, értékesít, bead</a:t>
            </a:r>
            <a:r>
              <a:rPr lang="hu-HU" sz="1400" dirty="0" smtClean="0">
                <a:latin typeface="Calibri" pitchFamily="34" charset="0"/>
              </a:rPr>
              <a:t> első alkalommal történő elkövetése esetén eltiltás </a:t>
            </a: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4 évtől végleges </a:t>
            </a:r>
            <a:r>
              <a:rPr lang="hu-HU" sz="1400" dirty="0" smtClean="0">
                <a:latin typeface="Calibri" pitchFamily="34" charset="0"/>
              </a:rPr>
              <a:t>időtartamra. </a:t>
            </a: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Ha kiskorú </a:t>
            </a:r>
            <a:r>
              <a:rPr lang="hu-HU" sz="1400" dirty="0" smtClean="0">
                <a:latin typeface="Calibri" pitchFamily="34" charset="0"/>
              </a:rPr>
              <a:t>versenyző sérelmére követi el, az eltiltás </a:t>
            </a: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végleges</a:t>
            </a:r>
            <a:r>
              <a:rPr lang="hu-HU" sz="1400" dirty="0" smtClean="0">
                <a:latin typeface="Calibri" pitchFamily="34" charset="0"/>
              </a:rPr>
              <a:t>.</a:t>
            </a: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i) és j) pont büntetése a magyar szabályozásban azonos!</a:t>
            </a: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Meghatározott </a:t>
            </a: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szer </a:t>
            </a:r>
            <a:r>
              <a:rPr lang="hu-HU" sz="1400" dirty="0" smtClean="0">
                <a:latin typeface="Calibri" pitchFamily="34" charset="0"/>
              </a:rPr>
              <a:t>jelenléte </a:t>
            </a:r>
            <a:r>
              <a:rPr lang="hu-HU" sz="1400" dirty="0" smtClean="0">
                <a:solidFill>
                  <a:srgbClr val="FF0000"/>
                </a:solidFill>
                <a:latin typeface="Calibri" pitchFamily="34" charset="0"/>
              </a:rPr>
              <a:t>/ használata / birtoklása </a:t>
            </a:r>
            <a:r>
              <a:rPr lang="hu-HU" sz="1400" dirty="0" smtClean="0">
                <a:latin typeface="Calibri" pitchFamily="34" charset="0"/>
              </a:rPr>
              <a:t>esetén – amennyiben a versenyző </a:t>
            </a: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u-HU" sz="1400" dirty="0">
                <a:latin typeface="Calibri" pitchFamily="34" charset="0"/>
              </a:rPr>
              <a:t>igazolja</a:t>
            </a:r>
            <a:r>
              <a:rPr lang="hu-HU" sz="1400" dirty="0" smtClean="0">
                <a:latin typeface="Calibri" pitchFamily="34" charset="0"/>
              </a:rPr>
              <a:t>, hogy </a:t>
            </a:r>
            <a:r>
              <a:rPr lang="hu-HU" sz="1400" dirty="0" smtClean="0">
                <a:solidFill>
                  <a:srgbClr val="FF0000"/>
                </a:solidFill>
                <a:latin typeface="Calibri" pitchFamily="34" charset="0"/>
              </a:rPr>
              <a:t>nem terhelte szándékosság és </a:t>
            </a:r>
            <a:r>
              <a:rPr lang="hu-HU" sz="1400" dirty="0" smtClean="0">
                <a:latin typeface="Calibri" pitchFamily="34" charset="0"/>
              </a:rPr>
              <a:t>hogy került a szervezetébe </a:t>
            </a:r>
            <a:r>
              <a:rPr lang="hu-HU" sz="1400" b="1" dirty="0" smtClean="0">
                <a:latin typeface="Calibri" pitchFamily="34" charset="0"/>
              </a:rPr>
              <a:t>(18 év alatt nem kell igazolni)</a:t>
            </a:r>
            <a:r>
              <a:rPr lang="hu-HU" sz="1400" dirty="0" smtClean="0">
                <a:latin typeface="Calibri" pitchFamily="34" charset="0"/>
              </a:rPr>
              <a:t> továbbá</a:t>
            </a:r>
            <a:r>
              <a:rPr lang="hu-HU" sz="1400" b="1" u="sng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u-HU" sz="1400" i="1" dirty="0" smtClean="0">
                <a:latin typeface="Calibri" pitchFamily="34" charset="0"/>
              </a:rPr>
              <a:t>b) bizonyítja, hogy azokat nem a teljesítménye fokozása érdekében (vagy elfedés érdekében) alkalmazta</a:t>
            </a:r>
            <a:r>
              <a:rPr lang="hu-HU" sz="1400" dirty="0" smtClean="0">
                <a:latin typeface="Calibri" pitchFamily="34" charset="0"/>
              </a:rPr>
              <a:t> – első alkalommal </a:t>
            </a:r>
            <a:r>
              <a:rPr lang="hu-HU" sz="1400" b="1" dirty="0" smtClean="0">
                <a:solidFill>
                  <a:srgbClr val="997300"/>
                </a:solidFill>
                <a:latin typeface="Calibri" pitchFamily="34" charset="0"/>
              </a:rPr>
              <a:t>legalább megrovás</a:t>
            </a:r>
            <a:r>
              <a:rPr lang="hu-HU" sz="1400" dirty="0" smtClean="0">
                <a:latin typeface="Calibri" pitchFamily="34" charset="0"/>
              </a:rPr>
              <a:t> vagy versenyen, edzésen való részvételtől legfeljebb 2 év időtartamú eltiltás. </a:t>
            </a:r>
            <a:r>
              <a:rPr lang="hu-HU" sz="1400" b="1" u="sng" dirty="0" smtClean="0">
                <a:latin typeface="Calibri" pitchFamily="34" charset="0"/>
              </a:rPr>
              <a:t>(szakemberre is alkalmazandó!)</a:t>
            </a: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400" b="1" u="sng" dirty="0" smtClean="0">
              <a:solidFill>
                <a:srgbClr val="0000CC"/>
              </a:solidFill>
              <a:latin typeface="Calibri" pitchFamily="34" charset="0"/>
            </a:endParaRP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400" b="1" dirty="0" smtClean="0">
                <a:latin typeface="Calibri" pitchFamily="34" charset="0"/>
              </a:rPr>
              <a:t>Sportszakemberrel szemben kiszabható büntetések:</a:t>
            </a: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400" dirty="0" smtClean="0">
                <a:latin typeface="Calibri" pitchFamily="34" charset="0"/>
              </a:rPr>
              <a:t>Doppingvétségek első alkalommal történő elkövetése esetén (birtoklás, doppingszerrel rendelkezés és manipuláció esetén) </a:t>
            </a: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 sportszakmai tevékenységben részvételtől eltiltás 2 évre,</a:t>
            </a: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400" dirty="0" smtClean="0">
                <a:latin typeface="Calibri" pitchFamily="34" charset="0"/>
              </a:rPr>
              <a:t> (beadás, annak kísérlete, vagy doppingolás elhallgatása esetén 1. alkalommal: </a:t>
            </a: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4 évtől – végleges</a:t>
            </a:r>
            <a:r>
              <a:rPr lang="hu-HU" sz="1400" dirty="0" smtClean="0">
                <a:latin typeface="Calibri" pitchFamily="34" charset="0"/>
              </a:rPr>
              <a:t>) </a:t>
            </a:r>
          </a:p>
          <a:p>
            <a:pPr marL="304800" indent="-304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400" dirty="0" smtClean="0">
                <a:latin typeface="Calibri" pitchFamily="34" charset="0"/>
              </a:rPr>
              <a:t>Ezek </a:t>
            </a: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kiskorú</a:t>
            </a:r>
            <a:r>
              <a:rPr lang="hu-HU" sz="1400" dirty="0" smtClean="0">
                <a:latin typeface="Calibri" pitchFamily="34" charset="0"/>
              </a:rPr>
              <a:t> sérelmére elkövetésekor </a:t>
            </a:r>
            <a:r>
              <a:rPr lang="hu-H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végleges</a:t>
            </a:r>
            <a:r>
              <a:rPr lang="hu-HU" sz="1400" b="1" dirty="0" smtClean="0">
                <a:solidFill>
                  <a:srgbClr val="997300"/>
                </a:solidFill>
                <a:latin typeface="Calibri" pitchFamily="34" charset="0"/>
              </a:rPr>
              <a:t>!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-180975" y="1484313"/>
            <a:ext cx="4787900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859338" y="1484313"/>
            <a:ext cx="4284662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34986" y="2996952"/>
            <a:ext cx="4465005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859338" y="5229200"/>
            <a:ext cx="4284662" cy="122413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158037" cy="1100137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Sportolóra kiszabható mellékbüntetések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557338"/>
            <a:ext cx="7661275" cy="4538662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800" dirty="0" smtClean="0">
                <a:latin typeface="Calibri" pitchFamily="34" charset="0"/>
              </a:rPr>
              <a:t>A versenyzőre az eltiltás büntetés mellett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ideiglenes vagy végleges </a:t>
            </a:r>
            <a:r>
              <a:rPr lang="hu-HU" sz="2800" b="1" u="sng" dirty="0" smtClean="0">
                <a:solidFill>
                  <a:srgbClr val="FF6600"/>
                </a:solidFill>
                <a:latin typeface="Calibri" pitchFamily="34" charset="0"/>
              </a:rPr>
              <a:t>átigazolásból</a:t>
            </a:r>
            <a:r>
              <a:rPr lang="hu-HU" sz="2800" u="sng" dirty="0" smtClean="0">
                <a:latin typeface="Calibri" pitchFamily="34" charset="0"/>
              </a:rPr>
              <a:t> legfeljebb 2 év időtartamú </a:t>
            </a:r>
            <a:r>
              <a:rPr lang="hu-HU" sz="2800" b="1" u="sng" dirty="0" smtClean="0">
                <a:solidFill>
                  <a:srgbClr val="FF6600"/>
                </a:solidFill>
                <a:latin typeface="Calibri" pitchFamily="34" charset="0"/>
              </a:rPr>
              <a:t>kizárás</a:t>
            </a:r>
            <a:r>
              <a:rPr lang="hu-HU" sz="2800" dirty="0" smtClean="0">
                <a:latin typeface="Calibri" pitchFamily="34" charset="0"/>
              </a:rPr>
              <a:t> büntetés,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a sportszövetség által adott </a:t>
            </a:r>
            <a:r>
              <a:rPr lang="hu-HU" sz="2800" b="1" u="sng" dirty="0" smtClean="0">
                <a:solidFill>
                  <a:srgbClr val="FF6600"/>
                </a:solidFill>
                <a:latin typeface="Calibri" pitchFamily="34" charset="0"/>
              </a:rPr>
              <a:t>kedvezmények</a:t>
            </a:r>
            <a:r>
              <a:rPr lang="hu-HU" sz="2800" u="sng" dirty="0" smtClean="0">
                <a:latin typeface="Calibri" pitchFamily="34" charset="0"/>
              </a:rPr>
              <a:t> legfeljebb 1 év</a:t>
            </a:r>
            <a:r>
              <a:rPr lang="hu-HU" sz="2800" dirty="0" smtClean="0">
                <a:latin typeface="Calibri" pitchFamily="34" charset="0"/>
              </a:rPr>
              <a:t> időtartamra történő </a:t>
            </a:r>
            <a:r>
              <a:rPr lang="hu-HU" sz="2800" b="1" u="sng" dirty="0" smtClean="0">
                <a:solidFill>
                  <a:srgbClr val="FF6600"/>
                </a:solidFill>
                <a:latin typeface="Calibri" pitchFamily="34" charset="0"/>
              </a:rPr>
              <a:t>megvonása</a:t>
            </a:r>
            <a:r>
              <a:rPr lang="hu-HU" sz="2800" dirty="0" smtClean="0">
                <a:latin typeface="Calibri" pitchFamily="34" charset="0"/>
              </a:rPr>
              <a:t>,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u-HU" sz="2800" dirty="0" smtClean="0">
                <a:latin typeface="Calibri" pitchFamily="34" charset="0"/>
              </a:rPr>
              <a:t>legfeljebb a hivatásos versenyző sporttevékenységből származó </a:t>
            </a:r>
            <a:r>
              <a:rPr lang="hu-HU" sz="2800" u="sng" dirty="0" smtClean="0">
                <a:latin typeface="Calibri" pitchFamily="34" charset="0"/>
              </a:rPr>
              <a:t>előző évi nettó átlagjövedelmének </a:t>
            </a:r>
            <a:r>
              <a:rPr lang="hu-HU" sz="2800" u="sng" dirty="0" smtClean="0">
                <a:solidFill>
                  <a:srgbClr val="FF0000"/>
                </a:solidFill>
                <a:latin typeface="Calibri" pitchFamily="34" charset="0"/>
              </a:rPr>
              <a:t>12 havi </a:t>
            </a:r>
            <a:r>
              <a:rPr lang="hu-HU" sz="2800" u="sng" strike="sngStrike" dirty="0" err="1" smtClean="0">
                <a:latin typeface="Calibri" pitchFamily="34" charset="0"/>
              </a:rPr>
              <a:t>hathavi</a:t>
            </a:r>
            <a:r>
              <a:rPr lang="hu-HU" sz="2800" dirty="0" smtClean="0">
                <a:latin typeface="Calibri" pitchFamily="34" charset="0"/>
              </a:rPr>
              <a:t> összegét meg nem haladó </a:t>
            </a:r>
            <a:r>
              <a:rPr lang="hu-HU" sz="2800" b="1" u="sng" dirty="0" smtClean="0">
                <a:solidFill>
                  <a:srgbClr val="FF6600"/>
                </a:solidFill>
                <a:latin typeface="Calibri" pitchFamily="34" charset="0"/>
              </a:rPr>
              <a:t>pénzbüntetés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hu-HU" sz="2800" dirty="0" smtClean="0">
                <a:latin typeface="Calibri" pitchFamily="34" charset="0"/>
              </a:rPr>
              <a:t>szabható ki.</a:t>
            </a:r>
          </a:p>
          <a:p>
            <a:pPr marL="533400" indent="-533400">
              <a:lnSpc>
                <a:spcPct val="90000"/>
              </a:lnSpc>
            </a:pPr>
            <a:endParaRPr lang="hu-HU" sz="2800" dirty="0" smtClean="0">
              <a:latin typeface="Calibri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2915816" y="5733256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0000"/>
                </a:solidFill>
              </a:rPr>
              <a:t>Eltiltás alatt versenyengedély nem állítható ki!</a:t>
            </a:r>
            <a:endParaRPr lang="hu-H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71575"/>
          </a:xfrm>
        </p:spPr>
        <p:txBody>
          <a:bodyPr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Szakemberre kiszabható mellékbüntetések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700213"/>
            <a:ext cx="7661275" cy="43957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A sportszakemberre az eltiltás </a:t>
            </a:r>
            <a:r>
              <a:rPr lang="hu-HU" u="sng" dirty="0" smtClean="0">
                <a:latin typeface="Calibri" pitchFamily="34" charset="0"/>
              </a:rPr>
              <a:t>mellett</a:t>
            </a:r>
            <a:endParaRPr lang="hu-HU" i="1" u="sng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dirty="0" smtClean="0">
                <a:latin typeface="Calibri" pitchFamily="34" charset="0"/>
              </a:rPr>
              <a:t>a sportszövetség által adott </a:t>
            </a:r>
            <a:r>
              <a:rPr lang="hu-HU" sz="2800" b="1" u="sng" dirty="0" smtClean="0">
                <a:solidFill>
                  <a:srgbClr val="FF6600"/>
                </a:solidFill>
                <a:latin typeface="Calibri" pitchFamily="34" charset="0"/>
              </a:rPr>
              <a:t>kedvezmények</a:t>
            </a:r>
            <a:r>
              <a:rPr lang="hu-HU" dirty="0" smtClean="0">
                <a:latin typeface="Calibri" pitchFamily="34" charset="0"/>
              </a:rPr>
              <a:t> legfeljebb 1 év időtartamra történő </a:t>
            </a:r>
            <a:r>
              <a:rPr lang="hu-HU" sz="2800" b="1" u="sng" dirty="0" smtClean="0">
                <a:solidFill>
                  <a:srgbClr val="FF6600"/>
                </a:solidFill>
                <a:latin typeface="Calibri" pitchFamily="34" charset="0"/>
              </a:rPr>
              <a:t>megvonása</a:t>
            </a:r>
            <a:r>
              <a:rPr lang="hu-HU" dirty="0" smtClean="0">
                <a:latin typeface="Calibri" pitchFamily="34" charset="0"/>
              </a:rPr>
              <a:t>,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u-HU" dirty="0" smtClean="0">
                <a:latin typeface="Calibri" pitchFamily="34" charset="0"/>
              </a:rPr>
              <a:t>legfeljebb a sportszakember szakmai tevékenységéből származó </a:t>
            </a:r>
            <a:r>
              <a:rPr lang="hu-HU" u="sng" dirty="0" smtClean="0">
                <a:latin typeface="Calibri" pitchFamily="34" charset="0"/>
              </a:rPr>
              <a:t>előző évi nettó átlagjövedelmének </a:t>
            </a:r>
            <a:r>
              <a:rPr lang="hu-HU" u="sng" dirty="0" smtClean="0">
                <a:solidFill>
                  <a:srgbClr val="FF0000"/>
                </a:solidFill>
                <a:latin typeface="Calibri" pitchFamily="34" charset="0"/>
              </a:rPr>
              <a:t>12 havi</a:t>
            </a:r>
            <a:r>
              <a:rPr lang="hu-HU" u="sng" dirty="0" smtClean="0">
                <a:latin typeface="Calibri" pitchFamily="34" charset="0"/>
              </a:rPr>
              <a:t> </a:t>
            </a:r>
            <a:r>
              <a:rPr lang="hu-HU" u="sng" strike="sngStrike" dirty="0" err="1" smtClean="0">
                <a:latin typeface="Calibri" pitchFamily="34" charset="0"/>
              </a:rPr>
              <a:t>hathavi</a:t>
            </a:r>
            <a:r>
              <a:rPr lang="hu-HU" dirty="0" smtClean="0">
                <a:latin typeface="Calibri" pitchFamily="34" charset="0"/>
              </a:rPr>
              <a:t> összegét meg nem haladó </a:t>
            </a:r>
            <a:r>
              <a:rPr lang="hu-HU" sz="2800" b="1" u="sng" dirty="0" smtClean="0">
                <a:solidFill>
                  <a:srgbClr val="FF6600"/>
                </a:solidFill>
                <a:latin typeface="Calibri" pitchFamily="34" charset="0"/>
              </a:rPr>
              <a:t>pénzbüntetés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u-HU" dirty="0" smtClean="0">
                <a:latin typeface="Calibri" pitchFamily="34" charset="0"/>
              </a:rPr>
              <a:t>szabható ki.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242888"/>
            <a:ext cx="7158037" cy="1412876"/>
          </a:xfrm>
        </p:spPr>
        <p:txBody>
          <a:bodyPr/>
          <a:lstStyle/>
          <a:p>
            <a:pPr algn="ctr" eaLnBrk="1" hangingPunct="1"/>
            <a:r>
              <a:rPr lang="hu-HU" sz="2800" b="1" dirty="0" smtClean="0">
                <a:solidFill>
                  <a:schemeClr val="tx1"/>
                </a:solidFill>
                <a:latin typeface="Calibri" pitchFamily="34" charset="0"/>
              </a:rPr>
              <a:t>Doppingbüntetések III.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341438"/>
            <a:ext cx="4859338" cy="551656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b="1" dirty="0" smtClean="0">
                <a:solidFill>
                  <a:srgbClr val="997300"/>
                </a:solidFill>
              </a:rPr>
              <a:t> </a:t>
            </a:r>
            <a:r>
              <a:rPr lang="hu-HU" sz="1600" b="1" dirty="0" smtClean="0">
                <a:solidFill>
                  <a:srgbClr val="997300"/>
                </a:solidFill>
                <a:latin typeface="Calibri" pitchFamily="34" charset="0"/>
              </a:rPr>
              <a:t>WADA-KÓDEX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Az eltiltás mellőzése vagy csökkentése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Ha a sportoló egyedi esetben igazolni tudja, hogy az elkövetett doppingvétség esetén </a:t>
            </a:r>
            <a:r>
              <a:rPr lang="hu-HU" sz="1600" b="1" dirty="0" smtClean="0">
                <a:latin typeface="Calibri" pitchFamily="34" charset="0"/>
              </a:rPr>
              <a:t>nem terheli vétkesség vagy gondatlanság</a:t>
            </a:r>
            <a:r>
              <a:rPr lang="hu-HU" sz="1600" dirty="0" smtClean="0">
                <a:latin typeface="Calibri" pitchFamily="34" charset="0"/>
              </a:rPr>
              <a:t> a doppingvétség elkövetésében, az egyébként alkalmazandó eltiltási időszak </a:t>
            </a:r>
            <a:r>
              <a:rPr lang="hu-HU" sz="1600" b="1" dirty="0" smtClean="0">
                <a:solidFill>
                  <a:srgbClr val="00B0F0"/>
                </a:solidFill>
                <a:latin typeface="Calibri" pitchFamily="34" charset="0"/>
              </a:rPr>
              <a:t>mellőzendő</a:t>
            </a:r>
            <a:r>
              <a:rPr lang="hu-HU" sz="1600" dirty="0" smtClean="0">
                <a:latin typeface="Calibri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6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6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Ha a sportoló egyedi esetben igazolni tudja, hogy a fenti doppingvétségek elkövetésében </a:t>
            </a:r>
            <a:r>
              <a:rPr lang="hu-HU" sz="1600" b="1" dirty="0" smtClean="0">
                <a:latin typeface="Calibri" pitchFamily="34" charset="0"/>
              </a:rPr>
              <a:t>súlyos vétkesség vagy gondatlanság nem terheli</a:t>
            </a:r>
            <a:r>
              <a:rPr lang="hu-HU" sz="1600" dirty="0" smtClean="0">
                <a:latin typeface="Calibri" pitchFamily="34" charset="0"/>
              </a:rPr>
              <a:t>, akkor az eltiltás időtartama csökkenthető, de </a:t>
            </a:r>
            <a:r>
              <a:rPr lang="hu-HU" sz="1600" b="1" dirty="0" smtClean="0">
                <a:solidFill>
                  <a:srgbClr val="00B0F0"/>
                </a:solidFill>
                <a:latin typeface="Calibri" pitchFamily="34" charset="0"/>
              </a:rPr>
              <a:t>nem lehet kevesebb, mint az</a:t>
            </a:r>
            <a:r>
              <a:rPr lang="hu-HU" sz="1600" b="1" dirty="0" smtClean="0">
                <a:solidFill>
                  <a:srgbClr val="997300"/>
                </a:solidFill>
                <a:latin typeface="Calibri" pitchFamily="34" charset="0"/>
              </a:rPr>
              <a:t> </a:t>
            </a:r>
            <a:r>
              <a:rPr lang="hu-HU" sz="1600" b="1" dirty="0" smtClean="0">
                <a:solidFill>
                  <a:srgbClr val="00B0F0"/>
                </a:solidFill>
                <a:latin typeface="Calibri" pitchFamily="34" charset="0"/>
              </a:rPr>
              <a:t>egyébként</a:t>
            </a:r>
            <a:r>
              <a:rPr lang="hu-HU" sz="1600" b="1" dirty="0" smtClean="0">
                <a:solidFill>
                  <a:srgbClr val="997300"/>
                </a:solidFill>
                <a:latin typeface="Calibri" pitchFamily="34" charset="0"/>
              </a:rPr>
              <a:t> </a:t>
            </a:r>
            <a:r>
              <a:rPr lang="hu-HU" sz="1600" b="1" dirty="0" smtClean="0">
                <a:solidFill>
                  <a:srgbClr val="00B0F0"/>
                </a:solidFill>
                <a:latin typeface="Calibri" pitchFamily="34" charset="0"/>
              </a:rPr>
              <a:t>alkalmazandó</a:t>
            </a:r>
            <a:r>
              <a:rPr lang="hu-HU" sz="1600" b="1" dirty="0" smtClean="0">
                <a:solidFill>
                  <a:srgbClr val="997300"/>
                </a:solidFill>
                <a:latin typeface="Calibri" pitchFamily="34" charset="0"/>
              </a:rPr>
              <a:t> </a:t>
            </a:r>
            <a:r>
              <a:rPr lang="hu-HU" sz="1600" b="1" dirty="0" smtClean="0">
                <a:solidFill>
                  <a:srgbClr val="00B0F0"/>
                </a:solidFill>
                <a:latin typeface="Calibri" pitchFamily="34" charset="0"/>
              </a:rPr>
              <a:t>időtartam</a:t>
            </a:r>
            <a:r>
              <a:rPr lang="hu-HU" sz="1600" b="1" dirty="0" smtClean="0">
                <a:solidFill>
                  <a:srgbClr val="997300"/>
                </a:solidFill>
                <a:latin typeface="Calibri" pitchFamily="34" charset="0"/>
              </a:rPr>
              <a:t> </a:t>
            </a:r>
            <a:r>
              <a:rPr lang="hu-HU" sz="1600" b="1" dirty="0" smtClean="0">
                <a:solidFill>
                  <a:srgbClr val="00B0F0"/>
                </a:solidFill>
                <a:latin typeface="Calibri" pitchFamily="34" charset="0"/>
              </a:rPr>
              <a:t>fele</a:t>
            </a:r>
            <a:r>
              <a:rPr lang="hu-HU" sz="1600" dirty="0" smtClean="0">
                <a:latin typeface="Calibri" pitchFamily="34" charset="0"/>
              </a:rPr>
              <a:t>.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sz="1600" dirty="0" smtClean="0">
              <a:latin typeface="Calibri" pitchFamily="34" charset="0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856163" y="1484313"/>
            <a:ext cx="4287837" cy="537368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b="1" dirty="0" smtClean="0">
                <a:solidFill>
                  <a:srgbClr val="997300"/>
                </a:solidFill>
                <a:latin typeface="Calibri" pitchFamily="34" charset="0"/>
              </a:rPr>
              <a:t>43/2011. (III. 23.) Korm. rendelet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b="1" dirty="0" smtClean="0">
                <a:solidFill>
                  <a:srgbClr val="FF6600"/>
                </a:solidFill>
                <a:latin typeface="Calibri" pitchFamily="34" charset="0"/>
              </a:rPr>
              <a:t>Büntethetőséget kizáró vagy a büntetést enyhítő okok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Ha a versenyző bizonyítja, hogy </a:t>
            </a:r>
            <a:r>
              <a:rPr lang="hu-HU" sz="1600" b="1" dirty="0" smtClean="0">
                <a:latin typeface="Calibri" pitchFamily="34" charset="0"/>
              </a:rPr>
              <a:t>még gondatlanság sem terheli</a:t>
            </a:r>
            <a:r>
              <a:rPr lang="hu-HU" sz="1600" dirty="0" smtClean="0">
                <a:latin typeface="Calibri" pitchFamily="34" charset="0"/>
              </a:rPr>
              <a:t> a doppingvétség első alkalommal történő elkövetésében, vele szemben az egyébként meghatározott eltiltás </a:t>
            </a:r>
            <a:r>
              <a:rPr lang="hu-HU" sz="1600" b="1" dirty="0" smtClean="0">
                <a:solidFill>
                  <a:srgbClr val="00B0F0"/>
                </a:solidFill>
                <a:latin typeface="Calibri" pitchFamily="34" charset="0"/>
              </a:rPr>
              <a:t>büntetés</a:t>
            </a:r>
            <a:r>
              <a:rPr lang="hu-HU" sz="1600" b="1" dirty="0" smtClean="0">
                <a:solidFill>
                  <a:srgbClr val="997300"/>
                </a:solidFill>
                <a:latin typeface="Calibri" pitchFamily="34" charset="0"/>
              </a:rPr>
              <a:t> </a:t>
            </a:r>
            <a:r>
              <a:rPr lang="hu-HU" sz="1600" b="1" dirty="0" smtClean="0">
                <a:solidFill>
                  <a:srgbClr val="00B0F0"/>
                </a:solidFill>
                <a:latin typeface="Calibri" pitchFamily="34" charset="0"/>
              </a:rPr>
              <a:t>nem alkalmazható</a:t>
            </a:r>
            <a:r>
              <a:rPr lang="hu-HU" sz="1600" dirty="0" smtClean="0">
                <a:latin typeface="Calibri" pitchFamily="34" charset="0"/>
              </a:rPr>
              <a:t>. (</a:t>
            </a:r>
            <a:r>
              <a:rPr lang="hu-HU" sz="1600" b="1" i="1" u="sng" dirty="0" smtClean="0">
                <a:latin typeface="Calibri" pitchFamily="34" charset="0"/>
              </a:rPr>
              <a:t>ÚJ:</a:t>
            </a:r>
            <a:r>
              <a:rPr lang="hu-HU" sz="1600" dirty="0" smtClean="0">
                <a:latin typeface="Calibri" pitchFamily="34" charset="0"/>
              </a:rPr>
              <a:t> </a:t>
            </a:r>
            <a:r>
              <a:rPr lang="hu-HU" sz="1600" b="1" dirty="0" smtClean="0">
                <a:latin typeface="Calibri" pitchFamily="34" charset="0"/>
              </a:rPr>
              <a:t>jelenlét esetén igazolni kell tudnia, hogy miként került a szervezetébe – kivéve a 18 év alattiakat</a:t>
            </a:r>
            <a:r>
              <a:rPr lang="hu-HU" sz="1600" dirty="0" smtClean="0">
                <a:latin typeface="Calibri" pitchFamily="34" charset="0"/>
              </a:rPr>
              <a:t>!!!)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sz="16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Ha a versenyző a doppingeljárás során bizonyítja, hogy </a:t>
            </a:r>
            <a:r>
              <a:rPr lang="hu-HU" sz="1600" b="1" dirty="0" smtClean="0">
                <a:latin typeface="Calibri" pitchFamily="34" charset="0"/>
              </a:rPr>
              <a:t>nem terheli szándékosság</a:t>
            </a:r>
            <a:r>
              <a:rPr lang="hu-HU" sz="1600" dirty="0" smtClean="0">
                <a:latin typeface="Calibri" pitchFamily="34" charset="0"/>
              </a:rPr>
              <a:t> a doppingvétség első alkalommal történő elkövetésében, vele szemben az egyébként alkalmazandó eltiltás </a:t>
            </a:r>
            <a:r>
              <a:rPr lang="hu-HU" sz="1600" b="1" dirty="0" smtClean="0">
                <a:solidFill>
                  <a:srgbClr val="00B0F0"/>
                </a:solidFill>
                <a:latin typeface="Calibri" pitchFamily="34" charset="0"/>
              </a:rPr>
              <a:t>csökkenthető,</a:t>
            </a:r>
            <a:r>
              <a:rPr lang="hu-HU" sz="1600" b="1" dirty="0" smtClean="0">
                <a:solidFill>
                  <a:srgbClr val="997300"/>
                </a:solidFill>
                <a:latin typeface="Calibri" pitchFamily="34" charset="0"/>
              </a:rPr>
              <a:t> </a:t>
            </a:r>
            <a:r>
              <a:rPr lang="hu-HU" sz="1600" b="1" dirty="0" smtClean="0">
                <a:solidFill>
                  <a:srgbClr val="00B0F0"/>
                </a:solidFill>
                <a:latin typeface="Calibri" pitchFamily="34" charset="0"/>
              </a:rPr>
              <a:t>de nem lehet kevesebb az eltiltás időtartamának feléné</a:t>
            </a:r>
            <a:r>
              <a:rPr lang="hu-HU" sz="1600" dirty="0" smtClean="0">
                <a:solidFill>
                  <a:srgbClr val="997300"/>
                </a:solidFill>
                <a:latin typeface="Calibri" pitchFamily="34" charset="0"/>
              </a:rPr>
              <a:t>l</a:t>
            </a:r>
            <a:r>
              <a:rPr lang="hu-HU" sz="1600" dirty="0" smtClean="0">
                <a:latin typeface="Calibri" pitchFamily="34" charset="0"/>
              </a:rPr>
              <a:t>. </a:t>
            </a:r>
            <a:r>
              <a:rPr lang="hu-HU" sz="1600" b="1" i="1" dirty="0" smtClean="0">
                <a:latin typeface="Calibri" pitchFamily="34" charset="0"/>
              </a:rPr>
              <a:t>(nem alkalmazható a megrovással büntethető esetekben)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dirty="0" smtClean="0">
                <a:latin typeface="Calibri" pitchFamily="34" charset="0"/>
              </a:rPr>
              <a:t>Ha az eltiltás időtartama végleges,akkor a csökkentett időtartam </a:t>
            </a:r>
            <a:r>
              <a:rPr lang="hu-HU" sz="1600" b="1" dirty="0" smtClean="0">
                <a:solidFill>
                  <a:srgbClr val="00B0F0"/>
                </a:solidFill>
                <a:latin typeface="Calibri" pitchFamily="34" charset="0"/>
              </a:rPr>
              <a:t>nem lehet kevesebb nyolc évnél</a:t>
            </a:r>
            <a:r>
              <a:rPr lang="hu-HU" sz="1600" dirty="0" smtClean="0">
                <a:latin typeface="Calibri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1600" b="1" u="sng" dirty="0" smtClean="0">
                <a:latin typeface="Calibri" pitchFamily="34" charset="0"/>
              </a:rPr>
              <a:t>A sportszakember vétsége a fentiek szerint alkalmazandó.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1484313"/>
            <a:ext cx="4787900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4859338" y="1484313"/>
            <a:ext cx="4284662" cy="537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hu-HU" dirty="0" smtClean="0">
                <a:latin typeface="Calibri" pitchFamily="34" charset="0"/>
              </a:rPr>
              <a:t>„a vétkesség vagy</a:t>
            </a:r>
          </a:p>
          <a:p>
            <a:pPr algn="ctr">
              <a:buNone/>
            </a:pPr>
            <a:r>
              <a:rPr lang="hu-HU" b="1" dirty="0" smtClean="0">
                <a:latin typeface="Calibri" pitchFamily="34" charset="0"/>
              </a:rPr>
              <a:t>gondatlanság teljes hiánya a </a:t>
            </a:r>
            <a:r>
              <a:rPr lang="hu-HU" b="1" dirty="0" smtClean="0">
                <a:solidFill>
                  <a:srgbClr val="FF0000"/>
                </a:solidFill>
                <a:latin typeface="Calibri" pitchFamily="34" charset="0"/>
              </a:rPr>
              <a:t>büntetés teljes mellőzését </a:t>
            </a:r>
            <a:r>
              <a:rPr lang="hu-HU" b="1" dirty="0" smtClean="0">
                <a:latin typeface="Calibri" pitchFamily="34" charset="0"/>
              </a:rPr>
              <a:t>eredményezi</a:t>
            </a:r>
            <a:r>
              <a:rPr lang="hu-HU" dirty="0" smtClean="0">
                <a:latin typeface="Calibri" pitchFamily="34" charset="0"/>
              </a:rPr>
              <a:t>, </a:t>
            </a:r>
            <a:r>
              <a:rPr lang="hu-HU" sz="5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HA </a:t>
            </a:r>
            <a:r>
              <a:rPr lang="hu-HU" dirty="0" smtClean="0">
                <a:latin typeface="Calibri" pitchFamily="34" charset="0"/>
              </a:rPr>
              <a:t>a</a:t>
            </a:r>
          </a:p>
          <a:p>
            <a:pPr algn="ctr">
              <a:buNone/>
            </a:pPr>
            <a:r>
              <a:rPr lang="hu-HU" dirty="0" smtClean="0">
                <a:latin typeface="Calibri" pitchFamily="34" charset="0"/>
              </a:rPr>
              <a:t>sportoló igazolni tudja, hogy a legnagyobb gondossága és körültekintése</a:t>
            </a:r>
          </a:p>
          <a:p>
            <a:pPr algn="ctr">
              <a:buNone/>
            </a:pPr>
            <a:r>
              <a:rPr lang="hu-HU" dirty="0" smtClean="0">
                <a:latin typeface="Calibri" pitchFamily="34" charset="0"/>
              </a:rPr>
              <a:t>ellenére, egy </a:t>
            </a:r>
            <a:r>
              <a:rPr lang="hu-HU" b="1" dirty="0" smtClean="0">
                <a:latin typeface="Calibri" pitchFamily="34" charset="0"/>
              </a:rPr>
              <a:t>versenyző szabotázs akciójának lett az áldozata</a:t>
            </a:r>
            <a:r>
              <a:rPr lang="hu-HU" dirty="0" smtClean="0">
                <a:latin typeface="Calibri" pitchFamily="34" charset="0"/>
              </a:rPr>
              <a:t>. Azonban a</a:t>
            </a:r>
          </a:p>
          <a:p>
            <a:pPr algn="ctr">
              <a:buNone/>
            </a:pPr>
            <a:r>
              <a:rPr lang="hu-HU" dirty="0" smtClean="0">
                <a:latin typeface="Calibri" pitchFamily="34" charset="0"/>
              </a:rPr>
              <a:t>vétkesség, vagy </a:t>
            </a:r>
            <a:r>
              <a:rPr lang="hu-HU" b="1" dirty="0" smtClean="0">
                <a:solidFill>
                  <a:srgbClr val="FF0000"/>
                </a:solidFill>
                <a:latin typeface="Calibri" pitchFamily="34" charset="0"/>
              </a:rPr>
              <a:t>gondatlanság teljes hiánya sem eredményezi a büntetés teljes</a:t>
            </a:r>
          </a:p>
          <a:p>
            <a:pPr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Calibri" pitchFamily="34" charset="0"/>
              </a:rPr>
              <a:t>mellőzését a következő esetekben</a:t>
            </a:r>
            <a:r>
              <a:rPr lang="hu-HU" dirty="0" smtClean="0">
                <a:latin typeface="Calibri" pitchFamily="34" charset="0"/>
              </a:rPr>
              <a:t>: (a) </a:t>
            </a:r>
            <a:r>
              <a:rPr lang="hu-HU" dirty="0" err="1" smtClean="0">
                <a:latin typeface="Calibri" pitchFamily="34" charset="0"/>
              </a:rPr>
              <a:t>a</a:t>
            </a:r>
            <a:r>
              <a:rPr lang="hu-HU" dirty="0" smtClean="0">
                <a:latin typeface="Calibri" pitchFamily="34" charset="0"/>
              </a:rPr>
              <a:t> pozitív vizsgálati eredmény tévesen</a:t>
            </a:r>
          </a:p>
          <a:p>
            <a:pPr algn="ctr">
              <a:buNone/>
            </a:pPr>
            <a:r>
              <a:rPr lang="hu-HU" dirty="0" smtClean="0">
                <a:latin typeface="Calibri" pitchFamily="34" charset="0"/>
              </a:rPr>
              <a:t>megjelölt, vagy </a:t>
            </a:r>
            <a:r>
              <a:rPr lang="hu-HU" b="1" dirty="0" smtClean="0">
                <a:solidFill>
                  <a:srgbClr val="009900"/>
                </a:solidFill>
                <a:latin typeface="Calibri" pitchFamily="34" charset="0"/>
              </a:rPr>
              <a:t>szennyeződéseket tartalmazó vitamin, vagy </a:t>
            </a:r>
            <a:r>
              <a:rPr lang="hu-HU" b="1" dirty="0" err="1" smtClean="0">
                <a:solidFill>
                  <a:srgbClr val="009900"/>
                </a:solidFill>
                <a:latin typeface="Calibri" pitchFamily="34" charset="0"/>
              </a:rPr>
              <a:t>táplálékkiegészítő</a:t>
            </a:r>
            <a:endParaRPr lang="hu-HU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hu-HU" b="1" dirty="0" smtClean="0">
                <a:solidFill>
                  <a:srgbClr val="009900"/>
                </a:solidFill>
                <a:latin typeface="Calibri" pitchFamily="34" charset="0"/>
              </a:rPr>
              <a:t>fogyasztására</a:t>
            </a:r>
            <a:r>
              <a:rPr lang="hu-HU" dirty="0" smtClean="0">
                <a:latin typeface="Calibri" pitchFamily="34" charset="0"/>
              </a:rPr>
              <a:t> vezethető vissza (a sportoló felelős azért, amit fogyaszt (2.1.1.</a:t>
            </a:r>
          </a:p>
          <a:p>
            <a:pPr algn="ctr">
              <a:buNone/>
            </a:pPr>
            <a:r>
              <a:rPr lang="hu-HU" dirty="0" smtClean="0">
                <a:latin typeface="Calibri" pitchFamily="34" charset="0"/>
              </a:rPr>
              <a:t>cikk) és figyelmeztették a kiegészítőkben esetlegesen előforduló szennyeződések</a:t>
            </a:r>
          </a:p>
          <a:p>
            <a:pPr algn="ctr">
              <a:buNone/>
            </a:pPr>
            <a:r>
              <a:rPr lang="hu-HU" dirty="0" smtClean="0">
                <a:latin typeface="Calibri" pitchFamily="34" charset="0"/>
              </a:rPr>
              <a:t>lehetőségére.); (b) </a:t>
            </a:r>
            <a:r>
              <a:rPr lang="hu-HU" b="1" dirty="0" smtClean="0">
                <a:solidFill>
                  <a:srgbClr val="009900"/>
                </a:solidFill>
                <a:latin typeface="Calibri" pitchFamily="34" charset="0"/>
              </a:rPr>
              <a:t>a sportoló tudta nélkül annak személyi orvosa vagy edzője</a:t>
            </a:r>
          </a:p>
          <a:p>
            <a:pPr algn="ctr">
              <a:buNone/>
            </a:pPr>
            <a:r>
              <a:rPr lang="hu-HU" b="1" dirty="0" smtClean="0">
                <a:solidFill>
                  <a:srgbClr val="009900"/>
                </a:solidFill>
                <a:latin typeface="Calibri" pitchFamily="34" charset="0"/>
              </a:rPr>
              <a:t>doppingot alkalmazott </a:t>
            </a:r>
            <a:r>
              <a:rPr lang="hu-HU" dirty="0" smtClean="0">
                <a:latin typeface="Calibri" pitchFamily="34" charset="0"/>
              </a:rPr>
              <a:t>(a sportoló felelős az orvosi csapat megválasztásáért és</a:t>
            </a:r>
          </a:p>
          <a:p>
            <a:pPr algn="ctr">
              <a:buNone/>
            </a:pPr>
            <a:r>
              <a:rPr lang="hu-HU" dirty="0" smtClean="0">
                <a:latin typeface="Calibri" pitchFamily="34" charset="0"/>
              </a:rPr>
              <a:t>egyértelmű tájékoztatásáért, hogy tiltott szert nem használhat); (c) </a:t>
            </a:r>
            <a:r>
              <a:rPr lang="hu-HU" b="1" dirty="0" smtClean="0">
                <a:solidFill>
                  <a:srgbClr val="009900"/>
                </a:solidFill>
                <a:latin typeface="Calibri" pitchFamily="34" charset="0"/>
              </a:rPr>
              <a:t>a sportoló</a:t>
            </a:r>
          </a:p>
          <a:p>
            <a:pPr algn="ctr">
              <a:buNone/>
            </a:pPr>
            <a:r>
              <a:rPr lang="hu-HU" b="1" dirty="0" smtClean="0">
                <a:solidFill>
                  <a:srgbClr val="009900"/>
                </a:solidFill>
                <a:latin typeface="Calibri" pitchFamily="34" charset="0"/>
              </a:rPr>
              <a:t>italába, ételébe házastársa, edzője, vagy más társaságába tartozó személy által</a:t>
            </a:r>
          </a:p>
          <a:p>
            <a:pPr algn="ctr">
              <a:buNone/>
            </a:pPr>
            <a:r>
              <a:rPr lang="hu-HU" b="1" dirty="0" smtClean="0">
                <a:solidFill>
                  <a:srgbClr val="009900"/>
                </a:solidFill>
                <a:latin typeface="Calibri" pitchFamily="34" charset="0"/>
              </a:rPr>
              <a:t>tett tiltott szer esetén</a:t>
            </a:r>
            <a:r>
              <a:rPr lang="hu-HU" dirty="0" smtClean="0">
                <a:latin typeface="Calibri" pitchFamily="34" charset="0"/>
              </a:rPr>
              <a:t> (a sportoló felelős azért amit fogyaszt, valamint felelős</a:t>
            </a:r>
          </a:p>
          <a:p>
            <a:pPr algn="ctr">
              <a:buNone/>
            </a:pPr>
            <a:r>
              <a:rPr lang="hu-HU" dirty="0" smtClean="0">
                <a:latin typeface="Calibri" pitchFamily="34" charset="0"/>
              </a:rPr>
              <a:t>azoknak a személyeknek a cselekedeteiért, akikben megbízik annyira, hogy</a:t>
            </a:r>
          </a:p>
          <a:p>
            <a:pPr algn="ctr">
              <a:buNone/>
            </a:pPr>
            <a:r>
              <a:rPr lang="hu-HU" dirty="0" smtClean="0">
                <a:latin typeface="Calibri" pitchFamily="34" charset="0"/>
              </a:rPr>
              <a:t>hozzáférést enged ételéhez, italához).”</a:t>
            </a:r>
            <a:endParaRPr lang="hu-HU" dirty="0">
              <a:latin typeface="Calibri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51520" y="2780928"/>
            <a:ext cx="10081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M</a:t>
            </a:r>
          </a:p>
          <a:p>
            <a:r>
              <a:rPr lang="hu-H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I</a:t>
            </a:r>
          </a:p>
          <a:p>
            <a:r>
              <a:rPr lang="hu-H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E</a:t>
            </a:r>
          </a:p>
          <a:p>
            <a:r>
              <a:rPr lang="hu-H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L</a:t>
            </a:r>
          </a:p>
          <a:p>
            <a:r>
              <a:rPr lang="hu-H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Ő</a:t>
            </a:r>
          </a:p>
          <a:p>
            <a:r>
              <a:rPr lang="hu-H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T</a:t>
            </a:r>
          </a:p>
          <a:p>
            <a:r>
              <a:rPr lang="hu-H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T</a:t>
            </a:r>
          </a:p>
          <a:p>
            <a:endParaRPr lang="hu-H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691680" y="594928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MEGNYUGODNÁNK….</a:t>
            </a:r>
            <a:endParaRPr lang="hu-H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ím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171575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itchFamily="34" charset="0"/>
              </a:rPr>
              <a:t>Doppingbüntetések IV.</a:t>
            </a:r>
            <a:endParaRPr lang="hu-HU" dirty="0" smtClean="0">
              <a:solidFill>
                <a:schemeClr val="tx1"/>
              </a:solidFill>
            </a:endParaRPr>
          </a:p>
        </p:txBody>
      </p:sp>
      <p:sp>
        <p:nvSpPr>
          <p:cNvPr id="55299" name="Tartalom helye 2"/>
          <p:cNvSpPr>
            <a:spLocks noGrp="1"/>
          </p:cNvSpPr>
          <p:nvPr>
            <p:ph sz="quarter" idx="1"/>
          </p:nvPr>
        </p:nvSpPr>
        <p:spPr>
          <a:xfrm>
            <a:off x="949325" y="1857375"/>
            <a:ext cx="7661275" cy="423862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sz="2800" dirty="0" smtClean="0">
                <a:latin typeface="Calibri" pitchFamily="34" charset="0"/>
              </a:rPr>
              <a:t>Büntetés kiszabás során figyelembe vett további „enyhítő körülmények”:</a:t>
            </a:r>
          </a:p>
          <a:p>
            <a:pPr>
              <a:buFont typeface="Arial" charset="0"/>
              <a:buAutoNum type="arabicPeriod"/>
            </a:pP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Érdemi közreműködés </a:t>
            </a:r>
            <a:r>
              <a:rPr lang="hu-HU" sz="2400" dirty="0" smtClean="0">
                <a:latin typeface="Calibri" pitchFamily="34" charset="0"/>
              </a:rPr>
              <a:t>mások doppingolásának felfedésében (vádalku)</a:t>
            </a:r>
            <a:br>
              <a:rPr lang="hu-HU" sz="2400" dirty="0" smtClean="0">
                <a:latin typeface="Calibri" pitchFamily="34" charset="0"/>
              </a:rPr>
            </a:br>
            <a:r>
              <a:rPr lang="hu-HU" sz="2400" dirty="0" smtClean="0">
                <a:latin typeface="Calibri" pitchFamily="34" charset="0"/>
              </a:rPr>
              <a:t> </a:t>
            </a:r>
          </a:p>
          <a:p>
            <a:pPr>
              <a:buFont typeface="Arial" charset="0"/>
              <a:buAutoNum type="arabicPeriod"/>
            </a:pP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Beismerés</a:t>
            </a:r>
            <a:r>
              <a:rPr lang="hu-HU" sz="2400" dirty="0" smtClean="0">
                <a:latin typeface="Calibri" pitchFamily="34" charset="0"/>
              </a:rPr>
              <a:t> egyébként nem bizonyítható esetekben (értesítés előtt)</a:t>
            </a:r>
            <a:br>
              <a:rPr lang="hu-HU" sz="2400" dirty="0" smtClean="0">
                <a:latin typeface="Calibri" pitchFamily="34" charset="0"/>
              </a:rPr>
            </a:br>
            <a:endParaRPr lang="hu-HU" sz="2400" dirty="0" smtClean="0">
              <a:latin typeface="Calibri" pitchFamily="34" charset="0"/>
            </a:endParaRPr>
          </a:p>
          <a:p>
            <a:pPr>
              <a:buFont typeface="Arial" charset="0"/>
              <a:buAutoNum type="arabicPeriod"/>
            </a:pPr>
            <a:r>
              <a:rPr lang="hu-HU" sz="2400" dirty="0" smtClean="0">
                <a:latin typeface="Calibri" pitchFamily="34" charset="0"/>
              </a:rPr>
              <a:t>Ha </a:t>
            </a:r>
            <a:r>
              <a:rPr lang="hu-H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több jogcímen lehetne csökkenteni </a:t>
            </a:r>
            <a:r>
              <a:rPr lang="hu-HU" sz="2400" dirty="0" smtClean="0">
                <a:latin typeface="Calibri" pitchFamily="34" charset="0"/>
              </a:rPr>
              <a:t>a szabályok szerint </a:t>
            </a:r>
          </a:p>
          <a:p>
            <a:pPr>
              <a:buFont typeface="Wingdings" pitchFamily="2" charset="2"/>
              <a:buChar char="Ø"/>
            </a:pPr>
            <a:endParaRPr lang="hu-HU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u-HU" sz="2800" dirty="0" smtClean="0">
                <a:latin typeface="Calibri" pitchFamily="34" charset="0"/>
              </a:rPr>
              <a:t>A szervezett, </a:t>
            </a:r>
            <a:r>
              <a:rPr lang="hu-HU" sz="2800" dirty="0" smtClean="0">
                <a:solidFill>
                  <a:srgbClr val="FF0000"/>
                </a:solidFill>
                <a:latin typeface="Calibri" pitchFamily="34" charset="0"/>
              </a:rPr>
              <a:t>rosszhiszemű elkövetés súlyosbító </a:t>
            </a:r>
            <a:r>
              <a:rPr lang="hu-HU" sz="2800" dirty="0" smtClean="0">
                <a:latin typeface="Calibri" pitchFamily="34" charset="0"/>
              </a:rPr>
              <a:t>tényező (2*)</a:t>
            </a:r>
          </a:p>
        </p:txBody>
      </p:sp>
      <p:cxnSp>
        <p:nvCxnSpPr>
          <p:cNvPr id="55300" name="Egyenes összekötő nyíllal 4"/>
          <p:cNvCxnSpPr>
            <a:cxnSpLocks noChangeShapeType="1"/>
          </p:cNvCxnSpPr>
          <p:nvPr/>
        </p:nvCxnSpPr>
        <p:spPr bwMode="auto">
          <a:xfrm>
            <a:off x="4716016" y="3068960"/>
            <a:ext cx="500063" cy="1587"/>
          </a:xfrm>
          <a:prstGeom prst="straightConnector1">
            <a:avLst/>
          </a:prstGeom>
          <a:noFill/>
          <a:ln w="34925" algn="ctr">
            <a:solidFill>
              <a:srgbClr val="FF6600"/>
            </a:solidFill>
            <a:round/>
            <a:headEnd/>
            <a:tailEnd type="arrow" w="med" len="med"/>
          </a:ln>
        </p:spPr>
      </p:cxnSp>
      <p:sp>
        <p:nvSpPr>
          <p:cNvPr id="55301" name="Téglalap 5"/>
          <p:cNvSpPr>
            <a:spLocks noChangeArrowheads="1"/>
          </p:cNvSpPr>
          <p:nvPr/>
        </p:nvSpPr>
        <p:spPr bwMode="auto">
          <a:xfrm>
            <a:off x="5076056" y="2924944"/>
            <a:ext cx="3714750" cy="64770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lang="hu-HU" b="1" dirty="0">
                <a:solidFill>
                  <a:srgbClr val="0070C0"/>
                </a:solidFill>
                <a:latin typeface="Calibri" pitchFamily="34" charset="0"/>
              </a:rPr>
              <a:t>Büntetés </a:t>
            </a:r>
            <a:r>
              <a:rPr lang="hu-HU" b="1" dirty="0" smtClean="0">
                <a:solidFill>
                  <a:srgbClr val="0070C0"/>
                </a:solidFill>
                <a:latin typeface="Calibri" pitchFamily="34" charset="0"/>
              </a:rPr>
              <a:t>¼</a:t>
            </a:r>
            <a:r>
              <a:rPr lang="hu-HU" b="1" dirty="0" err="1" smtClean="0">
                <a:solidFill>
                  <a:srgbClr val="0070C0"/>
                </a:solidFill>
                <a:latin typeface="Calibri" pitchFamily="34" charset="0"/>
              </a:rPr>
              <a:t>-re</a:t>
            </a:r>
            <a:r>
              <a:rPr lang="hu-HU" b="1" dirty="0" smtClean="0">
                <a:solidFill>
                  <a:srgbClr val="0070C0"/>
                </a:solidFill>
                <a:latin typeface="Calibri" pitchFamily="34" charset="0"/>
              </a:rPr>
              <a:t> csökkenthető, </a:t>
            </a:r>
            <a:r>
              <a:rPr lang="hu-HU" b="1" dirty="0">
                <a:solidFill>
                  <a:srgbClr val="0070C0"/>
                </a:solidFill>
                <a:latin typeface="Calibri" pitchFamily="34" charset="0"/>
              </a:rPr>
              <a:t>véglegesnél 8 év</a:t>
            </a:r>
          </a:p>
        </p:txBody>
      </p:sp>
      <p:cxnSp>
        <p:nvCxnSpPr>
          <p:cNvPr id="55302" name="Egyenes összekötő nyíllal 7"/>
          <p:cNvCxnSpPr>
            <a:cxnSpLocks noChangeShapeType="1"/>
          </p:cNvCxnSpPr>
          <p:nvPr/>
        </p:nvCxnSpPr>
        <p:spPr bwMode="auto">
          <a:xfrm>
            <a:off x="4644008" y="4005064"/>
            <a:ext cx="630957" cy="1588"/>
          </a:xfrm>
          <a:prstGeom prst="straightConnector1">
            <a:avLst/>
          </a:prstGeom>
          <a:noFill/>
          <a:ln w="34925" algn="ctr">
            <a:solidFill>
              <a:srgbClr val="FF6600"/>
            </a:solidFill>
            <a:round/>
            <a:headEnd/>
            <a:tailEnd type="arrow" w="med" len="med"/>
          </a:ln>
        </p:spPr>
      </p:cxnSp>
      <p:sp>
        <p:nvSpPr>
          <p:cNvPr id="55303" name="Téglalap 9"/>
          <p:cNvSpPr>
            <a:spLocks noChangeArrowheads="1"/>
          </p:cNvSpPr>
          <p:nvPr/>
        </p:nvSpPr>
        <p:spPr bwMode="auto">
          <a:xfrm>
            <a:off x="4788024" y="3861048"/>
            <a:ext cx="3248025" cy="4206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hu-HU" b="1" dirty="0">
                <a:solidFill>
                  <a:srgbClr val="0070C0"/>
                </a:solidFill>
                <a:latin typeface="Calibri" pitchFamily="34" charset="0"/>
              </a:rPr>
              <a:t>Legfeljebb ½</a:t>
            </a:r>
            <a:r>
              <a:rPr lang="hu-HU" b="1" dirty="0" err="1">
                <a:solidFill>
                  <a:srgbClr val="0070C0"/>
                </a:solidFill>
                <a:latin typeface="Calibri" pitchFamily="34" charset="0"/>
              </a:rPr>
              <a:t>-re</a:t>
            </a:r>
            <a:r>
              <a:rPr lang="hu-HU" b="1" dirty="0">
                <a:solidFill>
                  <a:srgbClr val="0070C0"/>
                </a:solidFill>
                <a:latin typeface="Calibri" pitchFamily="34" charset="0"/>
              </a:rPr>
              <a:t>  </a:t>
            </a:r>
            <a:r>
              <a:rPr lang="hu-HU" b="1" dirty="0" err="1">
                <a:solidFill>
                  <a:srgbClr val="0070C0"/>
                </a:solidFill>
                <a:latin typeface="Calibri" pitchFamily="34" charset="0"/>
              </a:rPr>
              <a:t>csökk</a:t>
            </a:r>
            <a:r>
              <a:rPr lang="hu-HU" b="1" dirty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</p:txBody>
      </p:sp>
      <p:cxnSp>
        <p:nvCxnSpPr>
          <p:cNvPr id="55304" name="Egyenes összekötő nyíllal 11"/>
          <p:cNvCxnSpPr>
            <a:cxnSpLocks noChangeShapeType="1"/>
          </p:cNvCxnSpPr>
          <p:nvPr/>
        </p:nvCxnSpPr>
        <p:spPr bwMode="auto">
          <a:xfrm>
            <a:off x="4644008" y="4941168"/>
            <a:ext cx="637232" cy="1588"/>
          </a:xfrm>
          <a:prstGeom prst="straightConnector1">
            <a:avLst/>
          </a:prstGeom>
          <a:noFill/>
          <a:ln w="34925" algn="ctr">
            <a:solidFill>
              <a:srgbClr val="FF6600"/>
            </a:solidFill>
            <a:round/>
            <a:headEnd/>
            <a:tailEnd type="arrow" w="med" len="med"/>
          </a:ln>
        </p:spPr>
      </p:cxnSp>
      <p:sp>
        <p:nvSpPr>
          <p:cNvPr id="55305" name="Téglalap 12"/>
          <p:cNvSpPr>
            <a:spLocks noChangeArrowheads="1"/>
          </p:cNvSpPr>
          <p:nvPr/>
        </p:nvSpPr>
        <p:spPr bwMode="auto">
          <a:xfrm>
            <a:off x="5004048" y="4725144"/>
            <a:ext cx="2786063" cy="3571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hu-HU" b="1" dirty="0">
                <a:solidFill>
                  <a:srgbClr val="0070C0"/>
                </a:solidFill>
                <a:latin typeface="Calibri" pitchFamily="34" charset="0"/>
              </a:rPr>
              <a:t>Legfeljebb ¼</a:t>
            </a:r>
            <a:r>
              <a:rPr lang="hu-HU" b="1" dirty="0" err="1">
                <a:solidFill>
                  <a:srgbClr val="0070C0"/>
                </a:solidFill>
                <a:latin typeface="Calibri" pitchFamily="34" charset="0"/>
              </a:rPr>
              <a:t>-re</a:t>
            </a:r>
            <a:r>
              <a:rPr lang="hu-HU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hu-HU" b="1" dirty="0" err="1">
                <a:solidFill>
                  <a:srgbClr val="0070C0"/>
                </a:solidFill>
                <a:latin typeface="Calibri" pitchFamily="34" charset="0"/>
              </a:rPr>
              <a:t>csökk</a:t>
            </a:r>
            <a:r>
              <a:rPr lang="hu-HU" b="1" dirty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827584" y="5842138"/>
            <a:ext cx="7963222" cy="70788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Új enyhítési </a:t>
            </a:r>
            <a:r>
              <a:rPr lang="hu-HU" dirty="0">
                <a:solidFill>
                  <a:srgbClr val="FF0000"/>
                </a:solidFill>
              </a:rPr>
              <a:t>körülmény</a:t>
            </a:r>
            <a:r>
              <a:rPr lang="hu-HU" dirty="0"/>
              <a:t>: </a:t>
            </a:r>
            <a:r>
              <a:rPr lang="hu-HU" dirty="0" smtClean="0"/>
              <a:t>elkövetést értesítésekor </a:t>
            </a:r>
            <a:r>
              <a:rPr lang="hu-H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alibri" pitchFamily="34" charset="0"/>
              </a:rPr>
              <a:t>azonnal elismeri  </a:t>
            </a:r>
          </a:p>
          <a:p>
            <a:r>
              <a:rPr lang="hu-HU" dirty="0" smtClean="0"/>
              <a:t>eltiltás </a:t>
            </a:r>
            <a:r>
              <a:rPr lang="hu-HU" dirty="0"/>
              <a:t>időtartama </a:t>
            </a:r>
            <a:r>
              <a:rPr lang="hu-HU" b="1" dirty="0">
                <a:solidFill>
                  <a:srgbClr val="0070C0"/>
                </a:solidFill>
                <a:latin typeface="Calibri" pitchFamily="34" charset="0"/>
              </a:rPr>
              <a:t>legfeljebb 2 évre csökkenthető </a:t>
            </a:r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1619672" y="6309320"/>
            <a:ext cx="620562" cy="0"/>
          </a:xfrm>
          <a:prstGeom prst="straightConnector1">
            <a:avLst/>
          </a:prstGeom>
          <a:noFill/>
          <a:ln w="34925" algn="ctr">
            <a:solidFill>
              <a:srgbClr val="FF66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chemeClr val="tx1"/>
                </a:solidFill>
                <a:latin typeface="Calibri" pitchFamily="34" charset="0"/>
              </a:rPr>
              <a:t>A módosuló 2. sz. melléklet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A felvilágosításra és a doppingvétségek felderítésére vonatkozó szabályokkal egészül ki a melléklet;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A sportoló (és segítő személyzet(e), valamint a doppingellenőr együttműködésének szabályai pontosításra kerülnek (folyamatos megfigyelhetőség biztosítása az első kapcsolatfelvételtől);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Ha egy órán belül nem jelenik meg, az eljárás további sorsa az ellenőr kezében van;</a:t>
            </a:r>
          </a:p>
          <a:p>
            <a:pPr>
              <a:buFont typeface="Wingdings" pitchFamily="2" charset="2"/>
              <a:buChar char="Ø"/>
            </a:pPr>
            <a:r>
              <a:rPr lang="hu-HU" dirty="0">
                <a:latin typeface="Calibri" pitchFamily="34" charset="0"/>
              </a:rPr>
              <a:t>A versenyző felelőssége, hogy az elemzéshez megfelelő mennyiségű vizeletet és megfelelő fajsúlyú mintát </a:t>
            </a:r>
            <a:r>
              <a:rPr lang="hu-HU" dirty="0" smtClean="0">
                <a:latin typeface="Calibri" pitchFamily="34" charset="0"/>
              </a:rPr>
              <a:t>szolgáltasson;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Laboratóriumi </a:t>
            </a:r>
            <a:r>
              <a:rPr lang="hu-HU" dirty="0">
                <a:latin typeface="Calibri" pitchFamily="34" charset="0"/>
              </a:rPr>
              <a:t>elemzést nem igénylő doppingvétségek elkövetésének igazolása érdekében a HUNADO feladata a hatékony információgyűjtés, és a beszerzett információk összegzése, értékelése és azok felhasználása a </a:t>
            </a:r>
            <a:r>
              <a:rPr lang="hu-HU" dirty="0" smtClean="0">
                <a:latin typeface="Calibri" pitchFamily="34" charset="0"/>
              </a:rPr>
              <a:t>doppingeljárásban;</a:t>
            </a:r>
          </a:p>
          <a:p>
            <a:pPr>
              <a:buFont typeface="Wingdings" pitchFamily="2" charset="2"/>
              <a:buChar char="Ø"/>
            </a:pPr>
            <a:endParaRPr lang="hu-HU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hu-HU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hu-H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tx1"/>
                </a:solidFill>
                <a:latin typeface="Calibri" pitchFamily="34" charset="0"/>
              </a:rPr>
              <a:t>A doppingolás büntetőjogi összefüggései</a:t>
            </a:r>
            <a:r>
              <a:rPr lang="hu-HU" sz="2400" b="1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hu-HU" sz="2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hu-HU" sz="2400" b="1" dirty="0">
                <a:solidFill>
                  <a:schemeClr val="tx1"/>
                </a:solidFill>
                <a:latin typeface="Calibri" pitchFamily="34" charset="0"/>
              </a:rPr>
              <a:t>Teljesítményfokozó szerrel visszaélés</a:t>
            </a:r>
            <a:br>
              <a:rPr lang="hu-HU" sz="2400" b="1" dirty="0">
                <a:solidFill>
                  <a:schemeClr val="tx1"/>
                </a:solidFill>
                <a:latin typeface="Calibri" pitchFamily="34" charset="0"/>
              </a:rPr>
            </a:br>
            <a:endParaRPr lang="hu-HU" sz="24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25658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3400" dirty="0" smtClean="0">
                <a:latin typeface="Calibri" pitchFamily="34" charset="0"/>
              </a:rPr>
              <a:t>Új Btk. 185</a:t>
            </a:r>
            <a:r>
              <a:rPr lang="hu-HU" sz="3400" dirty="0">
                <a:latin typeface="Calibri" pitchFamily="34" charset="0"/>
              </a:rPr>
              <a:t>. § (1) Aki </a:t>
            </a:r>
            <a:r>
              <a:rPr lang="hu-HU" sz="3400" u="sng" dirty="0">
                <a:latin typeface="Calibri" pitchFamily="34" charset="0"/>
              </a:rPr>
              <a:t>sportteljesítmény fokozása </a:t>
            </a:r>
            <a:r>
              <a:rPr lang="hu-HU" sz="3400" dirty="0">
                <a:latin typeface="Calibri" pitchFamily="34" charset="0"/>
              </a:rPr>
              <a:t>céljából tiltott teljesítményfokozó szert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400" dirty="0" smtClean="0">
                <a:latin typeface="Calibri" pitchFamily="34" charset="0"/>
              </a:rPr>
              <a:t> </a:t>
            </a:r>
            <a:r>
              <a:rPr lang="hu-HU" sz="3400" dirty="0">
                <a:latin typeface="Calibri" pitchFamily="34" charset="0"/>
              </a:rPr>
              <a:t>a) </a:t>
            </a:r>
            <a:r>
              <a:rPr lang="hu-HU" sz="3400" b="1" dirty="0">
                <a:latin typeface="Calibri" pitchFamily="34" charset="0"/>
              </a:rPr>
              <a:t>előállít</a:t>
            </a:r>
            <a:r>
              <a:rPr lang="hu-HU" sz="3400" dirty="0" smtClean="0">
                <a:latin typeface="Calibri" pitchFamily="34" charset="0"/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400" dirty="0" smtClean="0">
                <a:latin typeface="Calibri" pitchFamily="34" charset="0"/>
              </a:rPr>
              <a:t> </a:t>
            </a:r>
            <a:r>
              <a:rPr lang="hu-HU" sz="3400" dirty="0">
                <a:latin typeface="Calibri" pitchFamily="34" charset="0"/>
              </a:rPr>
              <a:t>b) </a:t>
            </a:r>
            <a:r>
              <a:rPr lang="hu-HU" sz="3400" b="1" dirty="0">
                <a:latin typeface="Calibri" pitchFamily="34" charset="0"/>
              </a:rPr>
              <a:t>kínál</a:t>
            </a:r>
            <a:r>
              <a:rPr lang="hu-HU" sz="3400" dirty="0">
                <a:latin typeface="Calibri" pitchFamily="34" charset="0"/>
              </a:rPr>
              <a:t>, </a:t>
            </a:r>
            <a:r>
              <a:rPr lang="hu-HU" sz="3400" b="1" dirty="0">
                <a:latin typeface="Calibri" pitchFamily="34" charset="0"/>
              </a:rPr>
              <a:t>átad</a:t>
            </a:r>
            <a:r>
              <a:rPr lang="hu-HU" sz="3400" dirty="0">
                <a:latin typeface="Calibri" pitchFamily="34" charset="0"/>
              </a:rPr>
              <a:t>, </a:t>
            </a:r>
            <a:r>
              <a:rPr lang="hu-HU" sz="3400" b="1" dirty="0">
                <a:latin typeface="Calibri" pitchFamily="34" charset="0"/>
              </a:rPr>
              <a:t>forgalomba</a:t>
            </a:r>
            <a:r>
              <a:rPr lang="hu-HU" sz="3400" dirty="0">
                <a:latin typeface="Calibri" pitchFamily="34" charset="0"/>
              </a:rPr>
              <a:t> hoz,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400" dirty="0" smtClean="0">
                <a:latin typeface="Calibri" pitchFamily="34" charset="0"/>
              </a:rPr>
              <a:t> c) </a:t>
            </a:r>
            <a:r>
              <a:rPr lang="hu-HU" sz="3400" dirty="0">
                <a:latin typeface="Calibri" pitchFamily="34" charset="0"/>
              </a:rPr>
              <a:t>orvosi vényen vagy állatorvosi vényen </a:t>
            </a:r>
            <a:r>
              <a:rPr lang="hu-HU" sz="3400" b="1" dirty="0">
                <a:latin typeface="Calibri" pitchFamily="34" charset="0"/>
              </a:rPr>
              <a:t>rendel</a:t>
            </a:r>
            <a:r>
              <a:rPr lang="hu-HU" sz="3400" dirty="0">
                <a:latin typeface="Calibri" pitchFamily="34" charset="0"/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400" dirty="0" smtClean="0">
                <a:latin typeface="Calibri" pitchFamily="34" charset="0"/>
              </a:rPr>
              <a:t>bűntett </a:t>
            </a:r>
            <a:r>
              <a:rPr lang="hu-HU" sz="3400" dirty="0">
                <a:latin typeface="Calibri" pitchFamily="34" charset="0"/>
              </a:rPr>
              <a:t>miatt három évig terjedő szabadságvesztéssel büntetendő.</a:t>
            </a:r>
          </a:p>
          <a:p>
            <a:pPr marL="0" indent="0">
              <a:buNone/>
            </a:pPr>
            <a:r>
              <a:rPr lang="hu-HU" sz="3400" dirty="0" smtClean="0">
                <a:latin typeface="Calibri" pitchFamily="34" charset="0"/>
              </a:rPr>
              <a:t> </a:t>
            </a:r>
            <a:r>
              <a:rPr lang="hu-HU" sz="3400" dirty="0">
                <a:latin typeface="Calibri" pitchFamily="34" charset="0"/>
              </a:rPr>
              <a:t>(2) A büntetés egy évtől öt évig terjedő szabadságvesztés, ha a bűncselekményt </a:t>
            </a:r>
            <a:r>
              <a:rPr lang="hu-HU" sz="3400" b="1" dirty="0">
                <a:latin typeface="Calibri" pitchFamily="34" charset="0"/>
              </a:rPr>
              <a:t>üzletszerűen</a:t>
            </a:r>
            <a:r>
              <a:rPr lang="hu-HU" sz="3400" dirty="0">
                <a:latin typeface="Calibri" pitchFamily="34" charset="0"/>
              </a:rPr>
              <a:t> vagy </a:t>
            </a:r>
            <a:r>
              <a:rPr lang="hu-HU" sz="3400" b="1" dirty="0">
                <a:latin typeface="Calibri" pitchFamily="34" charset="0"/>
              </a:rPr>
              <a:t>bűnszövetségben</a:t>
            </a:r>
            <a:r>
              <a:rPr lang="hu-HU" sz="3400" dirty="0">
                <a:latin typeface="Calibri" pitchFamily="34" charset="0"/>
              </a:rPr>
              <a:t> követik el</a:t>
            </a:r>
            <a:r>
              <a:rPr lang="hu-HU" sz="3400" dirty="0" smtClean="0">
                <a:latin typeface="Calibri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3400" dirty="0" smtClean="0">
                <a:latin typeface="Calibri" pitchFamily="34" charset="0"/>
              </a:rPr>
              <a:t> </a:t>
            </a:r>
            <a:r>
              <a:rPr lang="hu-HU" sz="3400" dirty="0">
                <a:latin typeface="Calibri" pitchFamily="34" charset="0"/>
              </a:rPr>
              <a:t>(3) A büntetés két évtől nyolc évig terjedő szabadságvesztés, ha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3400" dirty="0" smtClean="0">
                <a:latin typeface="Calibri" pitchFamily="34" charset="0"/>
              </a:rPr>
              <a:t> </a:t>
            </a:r>
            <a:r>
              <a:rPr lang="hu-HU" sz="3400" dirty="0">
                <a:latin typeface="Calibri" pitchFamily="34" charset="0"/>
              </a:rPr>
              <a:t>a) </a:t>
            </a:r>
            <a:r>
              <a:rPr lang="hu-HU" sz="3400" dirty="0" err="1">
                <a:latin typeface="Calibri" pitchFamily="34" charset="0"/>
              </a:rPr>
              <a:t>a</a:t>
            </a:r>
            <a:r>
              <a:rPr lang="hu-HU" sz="3400" dirty="0">
                <a:latin typeface="Calibri" pitchFamily="34" charset="0"/>
              </a:rPr>
              <a:t> bűncselekmény folytán </a:t>
            </a:r>
            <a:r>
              <a:rPr lang="hu-HU" sz="3400" b="1" dirty="0">
                <a:latin typeface="Calibri" pitchFamily="34" charset="0"/>
              </a:rPr>
              <a:t>tizennyolcadik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életévét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be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nem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töltött</a:t>
            </a:r>
            <a:r>
              <a:rPr lang="hu-HU" sz="3400" dirty="0">
                <a:latin typeface="Calibri" pitchFamily="34" charset="0"/>
              </a:rPr>
              <a:t> személy </a:t>
            </a:r>
            <a:r>
              <a:rPr lang="hu-HU" sz="3400" b="1" dirty="0">
                <a:latin typeface="Calibri" pitchFamily="34" charset="0"/>
              </a:rPr>
              <a:t>jut</a:t>
            </a:r>
            <a:r>
              <a:rPr lang="hu-HU" sz="3400" dirty="0">
                <a:latin typeface="Calibri" pitchFamily="34" charset="0"/>
              </a:rPr>
              <a:t> tiltott teljesítményfokozó </a:t>
            </a:r>
            <a:r>
              <a:rPr lang="hu-HU" sz="3400" b="1" dirty="0">
                <a:latin typeface="Calibri" pitchFamily="34" charset="0"/>
              </a:rPr>
              <a:t>szerhez</a:t>
            </a:r>
            <a:r>
              <a:rPr lang="hu-HU" sz="3400" dirty="0">
                <a:latin typeface="Calibri" pitchFamily="34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3400" dirty="0" smtClean="0">
                <a:latin typeface="Calibri" pitchFamily="34" charset="0"/>
              </a:rPr>
              <a:t> </a:t>
            </a:r>
            <a:r>
              <a:rPr lang="hu-HU" sz="3400" dirty="0">
                <a:latin typeface="Calibri" pitchFamily="34" charset="0"/>
              </a:rPr>
              <a:t>b) a </a:t>
            </a:r>
            <a:r>
              <a:rPr lang="hu-HU" sz="3400" b="1" dirty="0">
                <a:latin typeface="Calibri" pitchFamily="34" charset="0"/>
              </a:rPr>
              <a:t>tizennyolcadik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életévét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betöltött</a:t>
            </a:r>
            <a:r>
              <a:rPr lang="hu-HU" sz="3400" dirty="0">
                <a:latin typeface="Calibri" pitchFamily="34" charset="0"/>
              </a:rPr>
              <a:t> személy az (1) bekezdés a) vagy b) pontjában meghatározott bűncselekményt </a:t>
            </a:r>
            <a:r>
              <a:rPr lang="hu-HU" sz="3400" b="1" dirty="0">
                <a:latin typeface="Calibri" pitchFamily="34" charset="0"/>
              </a:rPr>
              <a:t>tizennyolcadik</a:t>
            </a:r>
            <a:r>
              <a:rPr lang="hu-HU" sz="3400" dirty="0">
                <a:latin typeface="Calibri" pitchFamily="34" charset="0"/>
              </a:rPr>
              <a:t> életévét be </a:t>
            </a:r>
            <a:r>
              <a:rPr lang="hu-HU" sz="3400" b="1" dirty="0">
                <a:latin typeface="Calibri" pitchFamily="34" charset="0"/>
              </a:rPr>
              <a:t>nem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töltött</a:t>
            </a:r>
            <a:r>
              <a:rPr lang="hu-HU" sz="3400" dirty="0">
                <a:latin typeface="Calibri" pitchFamily="34" charset="0"/>
              </a:rPr>
              <a:t> személy </a:t>
            </a:r>
            <a:r>
              <a:rPr lang="hu-HU" sz="3400" b="1" dirty="0">
                <a:latin typeface="Calibri" pitchFamily="34" charset="0"/>
              </a:rPr>
              <a:t>felhasználásával</a:t>
            </a:r>
            <a:r>
              <a:rPr lang="hu-HU" sz="3400" dirty="0">
                <a:latin typeface="Calibri" pitchFamily="34" charset="0"/>
              </a:rPr>
              <a:t> követi el.</a:t>
            </a:r>
          </a:p>
          <a:p>
            <a:pPr marL="0" indent="0">
              <a:buNone/>
            </a:pPr>
            <a:r>
              <a:rPr lang="hu-HU" sz="3400" dirty="0" smtClean="0">
                <a:latin typeface="Calibri" pitchFamily="34" charset="0"/>
              </a:rPr>
              <a:t> </a:t>
            </a:r>
            <a:r>
              <a:rPr lang="hu-HU" sz="3400" dirty="0">
                <a:latin typeface="Calibri" pitchFamily="34" charset="0"/>
              </a:rPr>
              <a:t>(4) Aki az (1)–(3) bekezdésben meghatározott teljesítményfokozó szerrel visszaélésre irányuló </a:t>
            </a:r>
            <a:r>
              <a:rPr lang="hu-HU" sz="3400" b="1" dirty="0">
                <a:latin typeface="Calibri" pitchFamily="34" charset="0"/>
              </a:rPr>
              <a:t>előkészületet</a:t>
            </a:r>
            <a:r>
              <a:rPr lang="hu-HU" sz="3400" dirty="0">
                <a:latin typeface="Calibri" pitchFamily="34" charset="0"/>
              </a:rPr>
              <a:t> követ el, vétség miatt egy évig terjedő szabadságvesztéssel büntetendő.</a:t>
            </a:r>
          </a:p>
          <a:p>
            <a:pPr marL="0" indent="0">
              <a:buNone/>
            </a:pPr>
            <a:r>
              <a:rPr lang="hu-HU" sz="3400" dirty="0" smtClean="0">
                <a:latin typeface="Calibri" pitchFamily="34" charset="0"/>
              </a:rPr>
              <a:t> </a:t>
            </a:r>
            <a:r>
              <a:rPr lang="hu-HU" sz="3400" dirty="0">
                <a:latin typeface="Calibri" pitchFamily="34" charset="0"/>
              </a:rPr>
              <a:t>(5) </a:t>
            </a:r>
            <a:r>
              <a:rPr lang="hu-HU" sz="3400" b="1" dirty="0">
                <a:latin typeface="Calibri" pitchFamily="34" charset="0"/>
              </a:rPr>
              <a:t>Az</a:t>
            </a:r>
            <a:r>
              <a:rPr lang="hu-HU" sz="3400" dirty="0">
                <a:latin typeface="Calibri" pitchFamily="34" charset="0"/>
              </a:rPr>
              <a:t> a </a:t>
            </a:r>
            <a:r>
              <a:rPr lang="hu-HU" sz="3400" b="1" dirty="0">
                <a:latin typeface="Calibri" pitchFamily="34" charset="0"/>
              </a:rPr>
              <a:t>tizennyolcadik</a:t>
            </a:r>
            <a:r>
              <a:rPr lang="hu-HU" sz="3400" dirty="0">
                <a:latin typeface="Calibri" pitchFamily="34" charset="0"/>
              </a:rPr>
              <a:t> életévét </a:t>
            </a:r>
            <a:r>
              <a:rPr lang="hu-HU" sz="3400" b="1" dirty="0">
                <a:latin typeface="Calibri" pitchFamily="34" charset="0"/>
              </a:rPr>
              <a:t>betöltött</a:t>
            </a:r>
            <a:r>
              <a:rPr lang="hu-HU" sz="3400" dirty="0">
                <a:latin typeface="Calibri" pitchFamily="34" charset="0"/>
              </a:rPr>
              <a:t> személy, </a:t>
            </a:r>
            <a:r>
              <a:rPr lang="hu-HU" sz="3400" b="1" dirty="0">
                <a:latin typeface="Calibri" pitchFamily="34" charset="0"/>
              </a:rPr>
              <a:t>aki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tizennyolcadik</a:t>
            </a:r>
            <a:r>
              <a:rPr lang="hu-HU" sz="3400" dirty="0">
                <a:latin typeface="Calibri" pitchFamily="34" charset="0"/>
              </a:rPr>
              <a:t> életévét </a:t>
            </a:r>
            <a:r>
              <a:rPr lang="hu-HU" sz="3400" b="1" dirty="0">
                <a:latin typeface="Calibri" pitchFamily="34" charset="0"/>
              </a:rPr>
              <a:t>be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nem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töltött</a:t>
            </a:r>
            <a:r>
              <a:rPr lang="hu-HU" sz="3400" dirty="0">
                <a:latin typeface="Calibri" pitchFamily="34" charset="0"/>
              </a:rPr>
              <a:t> személyt tiltott teljesítményfokozó szer </a:t>
            </a:r>
            <a:r>
              <a:rPr lang="hu-HU" sz="3400" b="1" dirty="0">
                <a:latin typeface="Calibri" pitchFamily="34" charset="0"/>
              </a:rPr>
              <a:t>használatára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rábír</a:t>
            </a:r>
            <a:r>
              <a:rPr lang="hu-HU" sz="3400" dirty="0">
                <a:latin typeface="Calibri" pitchFamily="34" charset="0"/>
              </a:rPr>
              <a:t>, vagy ilyen személynek a tiltott teljesítményfokozó szer használatához </a:t>
            </a:r>
            <a:r>
              <a:rPr lang="hu-HU" sz="3400" b="1" dirty="0">
                <a:latin typeface="Calibri" pitchFamily="34" charset="0"/>
              </a:rPr>
              <a:t>segítséget</a:t>
            </a:r>
            <a:r>
              <a:rPr lang="hu-HU" sz="3400" dirty="0">
                <a:latin typeface="Calibri" pitchFamily="34" charset="0"/>
              </a:rPr>
              <a:t> </a:t>
            </a:r>
            <a:r>
              <a:rPr lang="hu-HU" sz="3400" b="1" dirty="0">
                <a:latin typeface="Calibri" pitchFamily="34" charset="0"/>
              </a:rPr>
              <a:t>nyújt</a:t>
            </a:r>
            <a:r>
              <a:rPr lang="hu-HU" sz="3400" dirty="0">
                <a:latin typeface="Calibri" pitchFamily="34" charset="0"/>
              </a:rPr>
              <a:t>, </a:t>
            </a:r>
            <a:r>
              <a:rPr lang="hu-HU" sz="3400" b="1" dirty="0">
                <a:latin typeface="Calibri" pitchFamily="34" charset="0"/>
              </a:rPr>
              <a:t>vétség</a:t>
            </a:r>
            <a:r>
              <a:rPr lang="hu-HU" sz="3400" dirty="0">
                <a:latin typeface="Calibri" pitchFamily="34" charset="0"/>
              </a:rPr>
              <a:t> miatt egy évig terjedő szabadságvesztéssel büntetendő.</a:t>
            </a:r>
          </a:p>
          <a:p>
            <a:pPr marL="0" indent="0">
              <a:buNone/>
            </a:pPr>
            <a:r>
              <a:rPr lang="hu-HU" sz="3400" dirty="0" smtClean="0">
                <a:latin typeface="Calibri" pitchFamily="34" charset="0"/>
              </a:rPr>
              <a:t> </a:t>
            </a:r>
            <a:r>
              <a:rPr lang="hu-HU" sz="3400" dirty="0">
                <a:latin typeface="Calibri" pitchFamily="34" charset="0"/>
              </a:rPr>
              <a:t>(</a:t>
            </a:r>
            <a:r>
              <a:rPr lang="hu-HU" sz="3400" dirty="0" smtClean="0">
                <a:latin typeface="Calibri" pitchFamily="34" charset="0"/>
              </a:rPr>
              <a:t>6) </a:t>
            </a:r>
            <a:r>
              <a:rPr lang="hu-HU" sz="3400" dirty="0">
                <a:latin typeface="Calibri" pitchFamily="34" charset="0"/>
              </a:rPr>
              <a:t>E § alkalmazásában </a:t>
            </a:r>
            <a:r>
              <a:rPr lang="hu-HU" sz="3400" b="1" u="sng" dirty="0">
                <a:latin typeface="Calibri" pitchFamily="34" charset="0"/>
              </a:rPr>
              <a:t>tiltott teljesítményfokozó szer</a:t>
            </a:r>
            <a:r>
              <a:rPr lang="hu-HU" sz="3400" dirty="0">
                <a:latin typeface="Calibri" pitchFamily="34" charset="0"/>
              </a:rPr>
              <a:t>: minden olyan szer, amely hatóanyagára tekintettel az anabolikus szerek, </a:t>
            </a:r>
            <a:r>
              <a:rPr lang="hu-HU" sz="3400" dirty="0" err="1">
                <a:latin typeface="Calibri" pitchFamily="34" charset="0"/>
              </a:rPr>
              <a:t>peptid</a:t>
            </a:r>
            <a:r>
              <a:rPr lang="hu-HU" sz="3400" dirty="0">
                <a:latin typeface="Calibri" pitchFamily="34" charset="0"/>
              </a:rPr>
              <a:t> hormonok, növekedési faktorok és rokonvegyületeik, hormon </a:t>
            </a:r>
            <a:r>
              <a:rPr lang="hu-HU" sz="3400" dirty="0" err="1">
                <a:latin typeface="Calibri" pitchFamily="34" charset="0"/>
              </a:rPr>
              <a:t>antagonisták</a:t>
            </a:r>
            <a:r>
              <a:rPr lang="hu-HU" sz="3400" dirty="0">
                <a:latin typeface="Calibri" pitchFamily="34" charset="0"/>
              </a:rPr>
              <a:t> és modulátorok közé tartozik, és nevesítve szerepel a sportbeli dopping elleni nemzetközi egyezmény I. mellékletének kihirdetéséről szóló kormányrendeletben.</a:t>
            </a:r>
          </a:p>
          <a:p>
            <a:pPr marL="0" indent="0">
              <a:buNone/>
            </a:pPr>
            <a:endParaRPr lang="hu-H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  <a:latin typeface="Calibri" pitchFamily="34" charset="0"/>
              </a:rPr>
              <a:t>Jogszabályi háttér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Sportról szóló 2004. évi I. törvény (általános tilalom)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A </a:t>
            </a:r>
            <a:r>
              <a:rPr lang="hu-HU" dirty="0">
                <a:latin typeface="Calibri" pitchFamily="34" charset="0"/>
              </a:rPr>
              <a:t>sportbeli dopping elleni nemzetközi egyezmény mellékletei módosításának kihirdetéséről szóló 164/2014. (VII. 16.) Korm. rendelet </a:t>
            </a:r>
            <a:r>
              <a:rPr lang="hu-HU" dirty="0" smtClean="0">
                <a:latin typeface="Calibri" pitchFamily="34" charset="0"/>
              </a:rPr>
              <a:t>– Tiltólista és TUE Szabályzat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(2015. jan. 1-től új szabályok!)</a:t>
            </a:r>
          </a:p>
          <a:p>
            <a:pPr lvl="0">
              <a:buClr>
                <a:srgbClr val="DD8047"/>
              </a:buClr>
              <a:buFont typeface="Wingdings" pitchFamily="2" charset="2"/>
              <a:buChar char="Ø"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43/2011. (III. 23.) Korm. rendelet – „hazai </a:t>
            </a: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antidopping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kódex”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(2015. jan. 1-től új szabályok!)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99/2007. (V. 8.) Korm. rendelet – UNESCO Egyezményt kihirdető rendelet, jelentősége a mellékletei és a függelékei:</a:t>
            </a:r>
          </a:p>
          <a:p>
            <a:pPr>
              <a:buNone/>
            </a:pPr>
            <a:r>
              <a:rPr lang="hu-HU" sz="2600" dirty="0" smtClean="0">
                <a:latin typeface="Calibri" pitchFamily="34" charset="0"/>
              </a:rPr>
              <a:t>MELLÉKLETEK</a:t>
            </a:r>
          </a:p>
          <a:p>
            <a:pPr>
              <a:buNone/>
            </a:pPr>
            <a:r>
              <a:rPr lang="hu-HU" sz="2600" i="1" dirty="0" smtClean="0">
                <a:latin typeface="Calibri" pitchFamily="34" charset="0"/>
              </a:rPr>
              <a:t>I. Tiltó Lista – Nemzetközi Követelmények</a:t>
            </a:r>
          </a:p>
          <a:p>
            <a:pPr>
              <a:buNone/>
            </a:pPr>
            <a:r>
              <a:rPr lang="hu-HU" sz="2600" i="1" dirty="0" smtClean="0">
                <a:latin typeface="Calibri" pitchFamily="34" charset="0"/>
              </a:rPr>
              <a:t>II. A gyógyászati célú mentesség megadásának szabályai</a:t>
            </a:r>
          </a:p>
          <a:p>
            <a:pPr>
              <a:buNone/>
            </a:pPr>
            <a:r>
              <a:rPr lang="hu-HU" sz="2600" dirty="0" smtClean="0">
                <a:latin typeface="Calibri" pitchFamily="34" charset="0"/>
              </a:rPr>
              <a:t>FÜGGELÉKEK</a:t>
            </a:r>
          </a:p>
          <a:p>
            <a:pPr>
              <a:buNone/>
            </a:pPr>
            <a:r>
              <a:rPr lang="hu-HU" sz="2600" i="1" dirty="0" smtClean="0">
                <a:latin typeface="Calibri" pitchFamily="34" charset="0"/>
              </a:rPr>
              <a:t>1. Nemzetközi Doppingellenes Szabályzat</a:t>
            </a:r>
          </a:p>
          <a:p>
            <a:pPr>
              <a:buNone/>
            </a:pPr>
            <a:r>
              <a:rPr lang="hu-HU" sz="2600" i="1" dirty="0" smtClean="0">
                <a:latin typeface="Calibri" pitchFamily="34" charset="0"/>
              </a:rPr>
              <a:t>2. Laboratóriumokra vonatkozó nemzetközi követelmények</a:t>
            </a:r>
          </a:p>
          <a:p>
            <a:pPr>
              <a:buNone/>
            </a:pPr>
            <a:r>
              <a:rPr lang="hu-HU" sz="2600" i="1" dirty="0" smtClean="0">
                <a:latin typeface="Calibri" pitchFamily="34" charset="0"/>
              </a:rPr>
              <a:t>3. Nemzetközi vizsgálati követelmények</a:t>
            </a:r>
          </a:p>
          <a:p>
            <a:pPr>
              <a:buFont typeface="Wingdings" pitchFamily="2" charset="2"/>
              <a:buChar char="Ø"/>
            </a:pPr>
            <a:endParaRPr lang="hu-HU" dirty="0">
              <a:latin typeface="Calibri" pitchFamily="34" charset="0"/>
            </a:endParaRPr>
          </a:p>
        </p:txBody>
      </p:sp>
      <p:sp>
        <p:nvSpPr>
          <p:cNvPr id="4" name="Jobb oldali kapcsos zárójel 3"/>
          <p:cNvSpPr/>
          <p:nvPr/>
        </p:nvSpPr>
        <p:spPr>
          <a:xfrm>
            <a:off x="7020272" y="4869160"/>
            <a:ext cx="288032" cy="792088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7380312" y="4797152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alibri" pitchFamily="34" charset="0"/>
              </a:rPr>
              <a:t>Nemzetközi jogilag </a:t>
            </a:r>
            <a:r>
              <a:rPr lang="hu-HU" b="1" dirty="0" smtClean="0">
                <a:solidFill>
                  <a:srgbClr val="FF0000"/>
                </a:solidFill>
                <a:latin typeface="Calibri" pitchFamily="34" charset="0"/>
              </a:rPr>
              <a:t>nem</a:t>
            </a:r>
            <a:r>
              <a:rPr lang="hu-HU" b="1" dirty="0" smtClean="0">
                <a:latin typeface="Calibri" pitchFamily="34" charset="0"/>
              </a:rPr>
              <a:t> </a:t>
            </a:r>
            <a:r>
              <a:rPr lang="hu-HU" b="1" dirty="0" smtClean="0">
                <a:solidFill>
                  <a:srgbClr val="FF0000"/>
                </a:solidFill>
                <a:latin typeface="Calibri" pitchFamily="34" charset="0"/>
              </a:rPr>
              <a:t>kötelező</a:t>
            </a:r>
            <a:r>
              <a:rPr lang="hu-HU" b="1" dirty="0" smtClean="0">
                <a:latin typeface="Calibri" pitchFamily="34" charset="0"/>
              </a:rPr>
              <a:t> </a:t>
            </a:r>
            <a:r>
              <a:rPr lang="hu-HU" dirty="0" smtClean="0">
                <a:latin typeface="Calibri" pitchFamily="34" charset="0"/>
              </a:rPr>
              <a:t>az államokra</a:t>
            </a:r>
            <a:endParaRPr lang="hu-HU" dirty="0">
              <a:latin typeface="Calibri" pitchFamily="34" charset="0"/>
            </a:endParaRPr>
          </a:p>
        </p:txBody>
      </p:sp>
      <p:sp>
        <p:nvSpPr>
          <p:cNvPr id="6" name="Jobb oldali kapcsos zárójel 5"/>
          <p:cNvSpPr/>
          <p:nvPr/>
        </p:nvSpPr>
        <p:spPr>
          <a:xfrm>
            <a:off x="6948264" y="3717032"/>
            <a:ext cx="288032" cy="720080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7380312" y="3562106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alibri" pitchFamily="34" charset="0"/>
              </a:rPr>
              <a:t>Nemzetközi jogilag </a:t>
            </a:r>
            <a:r>
              <a:rPr lang="hu-HU" b="1" dirty="0" smtClean="0">
                <a:solidFill>
                  <a:srgbClr val="FF0000"/>
                </a:solidFill>
                <a:latin typeface="Calibri" pitchFamily="34" charset="0"/>
              </a:rPr>
              <a:t>kötelező</a:t>
            </a:r>
            <a:r>
              <a:rPr lang="hu-HU" dirty="0" smtClean="0">
                <a:latin typeface="Calibri" pitchFamily="34" charset="0"/>
              </a:rPr>
              <a:t> az államokra</a:t>
            </a:r>
            <a:endParaRPr lang="hu-H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Calibri" pitchFamily="34" charset="0"/>
              </a:rPr>
              <a:t>A tényállás háttere</a:t>
            </a:r>
            <a:endParaRPr lang="hu-HU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A terjesztői, kereskedői magatartások elleni fellépés a kiemelt cél (nem a versenyszerű sportban történő használat </a:t>
            </a:r>
            <a:r>
              <a:rPr lang="hu-HU" dirty="0" err="1" smtClean="0">
                <a:latin typeface="Calibri" pitchFamily="34" charset="0"/>
              </a:rPr>
              <a:t>pönalizálása</a:t>
            </a:r>
            <a:r>
              <a:rPr lang="hu-HU" dirty="0" smtClean="0">
                <a:latin typeface="Calibri" pitchFamily="34" charset="0"/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Hormontartalmú anyagok és más növekedésserkentők tiltott kereskedelme a 2009/371/IB tanácsi határozat (</a:t>
            </a:r>
            <a:r>
              <a:rPr lang="hu-HU" dirty="0" err="1" smtClean="0">
                <a:latin typeface="Calibri" pitchFamily="34" charset="0"/>
              </a:rPr>
              <a:t>Europol</a:t>
            </a:r>
            <a:r>
              <a:rPr lang="hu-HU" dirty="0" smtClean="0">
                <a:latin typeface="Calibri" pitchFamily="34" charset="0"/>
              </a:rPr>
              <a:t> határozat) alapján is fennáll – bűnüldözési, rendészeti tagállami együttműködés előírása  -- gyakorlati megvalósítás??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A tiltott szerrel való elkövetés megvalósulásának feltételei: a) Tiltólistán szerepel az említett csoportokban; b) a forgalomba hozatalra (stb.) magyarországi engedély nincs;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A bűncselekmény célzatos, a sportteljesítmény fokozása a célzat (gyógyászati célú „elkövetés” nem minősül bűncselekménynek), DE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A sportteljesítmény jellege (hivatásos, amatőr, szabadidős) nem releváns!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A tiltott szer használatával összefüggésben a </a:t>
            </a:r>
            <a:r>
              <a:rPr lang="hu-HU" dirty="0" err="1" smtClean="0">
                <a:latin typeface="Calibri" pitchFamily="34" charset="0"/>
              </a:rPr>
              <a:t>felbújtói</a:t>
            </a:r>
            <a:r>
              <a:rPr lang="hu-HU" dirty="0" smtClean="0">
                <a:latin typeface="Calibri" pitchFamily="34" charset="0"/>
              </a:rPr>
              <a:t> (használatra rábír), valamint a bűnsegédi (segítséget nyújt) magatartást a Btk. büntetni rendeli, ha 18 év feletti 18 év alatti sértett sérelmére követi el!</a:t>
            </a:r>
            <a:endParaRPr lang="hu-H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8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 b="-163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044624" y="1052736"/>
            <a:ext cx="6048375" cy="108108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latin typeface="Calibri" pitchFamily="34" charset="0"/>
              </a:rPr>
              <a:t>	</a:t>
            </a:r>
            <a:r>
              <a:rPr lang="hu-HU" sz="3100" b="1" dirty="0" smtClean="0">
                <a:solidFill>
                  <a:srgbClr val="FF0000"/>
                </a:solidFill>
                <a:latin typeface="Calibri" pitchFamily="34" charset="0"/>
              </a:rPr>
              <a:t>Köszönöm a</a:t>
            </a:r>
            <a:br>
              <a:rPr lang="hu-HU" sz="31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hu-HU" sz="3100" b="1" dirty="0" smtClean="0">
                <a:solidFill>
                  <a:srgbClr val="FF0000"/>
                </a:solidFill>
                <a:latin typeface="Calibri" pitchFamily="34" charset="0"/>
              </a:rPr>
              <a:t>         megtisztelő</a:t>
            </a:r>
            <a:r>
              <a:rPr lang="hu-HU" sz="31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hu-HU" sz="3100" b="1" dirty="0" smtClean="0">
                <a:solidFill>
                  <a:srgbClr val="FF0000"/>
                </a:solidFill>
                <a:latin typeface="Calibri" pitchFamily="34" charset="0"/>
              </a:rPr>
              <a:t>figyelmet!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059113" y="2781300"/>
            <a:ext cx="3600450" cy="32400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u-HU" b="1" dirty="0">
                <a:latin typeface="Calibri" pitchFamily="34" charset="0"/>
              </a:rPr>
              <a:t>dr. Fazekas </a:t>
            </a:r>
            <a:r>
              <a:rPr lang="hu-HU" b="1" dirty="0" smtClean="0">
                <a:latin typeface="Calibri" pitchFamily="34" charset="0"/>
              </a:rPr>
              <a:t>Attila Erik</a:t>
            </a:r>
            <a:endParaRPr lang="hu-HU" dirty="0">
              <a:latin typeface="Calibri" pitchFamily="34" charset="0"/>
            </a:endParaRPr>
          </a:p>
          <a:p>
            <a:r>
              <a:rPr lang="hu-HU" dirty="0">
                <a:latin typeface="Calibri" pitchFamily="34" charset="0"/>
              </a:rPr>
              <a:t> </a:t>
            </a:r>
          </a:p>
          <a:p>
            <a:r>
              <a:rPr lang="hu-HU" sz="1600" dirty="0" smtClean="0">
                <a:latin typeface="Calibri" pitchFamily="34" charset="0"/>
              </a:rPr>
              <a:t>Emberi Erőforrások Minisztériuma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>
                <a:latin typeface="Calibri" pitchFamily="34" charset="0"/>
              </a:rPr>
              <a:t>Sportért </a:t>
            </a:r>
            <a:r>
              <a:rPr lang="hu-HU" sz="1600" dirty="0" smtClean="0">
                <a:latin typeface="Calibri" pitchFamily="34" charset="0"/>
              </a:rPr>
              <a:t>Felelős </a:t>
            </a:r>
            <a:r>
              <a:rPr lang="hu-HU" sz="1600" dirty="0">
                <a:latin typeface="Calibri" pitchFamily="34" charset="0"/>
              </a:rPr>
              <a:t>Államtitkárság</a:t>
            </a:r>
          </a:p>
          <a:p>
            <a:r>
              <a:rPr lang="hu-HU" sz="1600" dirty="0" smtClean="0">
                <a:latin typeface="Calibri" pitchFamily="34" charset="0"/>
              </a:rPr>
              <a:t>Sportügyi </a:t>
            </a:r>
            <a:r>
              <a:rPr lang="hu-HU" sz="1600" dirty="0">
                <a:latin typeface="Calibri" pitchFamily="34" charset="0"/>
              </a:rPr>
              <a:t>Főosztály</a:t>
            </a:r>
          </a:p>
          <a:p>
            <a:r>
              <a:rPr lang="hu-HU" sz="1600" dirty="0">
                <a:latin typeface="Calibri" pitchFamily="34" charset="0"/>
              </a:rPr>
              <a:t> </a:t>
            </a:r>
          </a:p>
          <a:p>
            <a:r>
              <a:rPr lang="hu-HU" sz="1600" dirty="0">
                <a:latin typeface="Calibri" pitchFamily="34" charset="0"/>
              </a:rPr>
              <a:t>1054 Budapest, Hold u. 1. I. em. 5.</a:t>
            </a:r>
          </a:p>
          <a:p>
            <a:r>
              <a:rPr lang="hu-HU" sz="1600" dirty="0">
                <a:latin typeface="Calibri" pitchFamily="34" charset="0"/>
              </a:rPr>
              <a:t>tel.: +</a:t>
            </a:r>
            <a:r>
              <a:rPr lang="hu-HU" sz="1600" dirty="0" smtClean="0">
                <a:latin typeface="Calibri" pitchFamily="34" charset="0"/>
              </a:rPr>
              <a:t>36-1-7953487</a:t>
            </a:r>
            <a:endParaRPr lang="hu-HU" sz="1600" dirty="0">
              <a:latin typeface="Calibri" pitchFamily="34" charset="0"/>
            </a:endParaRPr>
          </a:p>
          <a:p>
            <a:r>
              <a:rPr lang="hu-HU" sz="1600" dirty="0" smtClean="0">
                <a:latin typeface="Calibri" pitchFamily="34" charset="0"/>
              </a:rPr>
              <a:t>e-mail</a:t>
            </a:r>
            <a:r>
              <a:rPr lang="hu-HU" sz="1600" dirty="0">
                <a:latin typeface="Calibri" pitchFamily="34" charset="0"/>
              </a:rPr>
              <a:t>: </a:t>
            </a:r>
            <a:r>
              <a:rPr lang="hu-HU" sz="1600" dirty="0" err="1" smtClean="0">
                <a:latin typeface="Calibri" pitchFamily="34" charset="0"/>
              </a:rPr>
              <a:t>erik.attila.fazekas</a:t>
            </a:r>
            <a:r>
              <a:rPr lang="hu-HU" sz="1600" dirty="0" smtClean="0">
                <a:latin typeface="Calibri" pitchFamily="34" charset="0"/>
              </a:rPr>
              <a:t>@</a:t>
            </a:r>
            <a:r>
              <a:rPr lang="hu-HU" sz="1600" dirty="0" err="1" smtClean="0">
                <a:latin typeface="Calibri" pitchFamily="34" charset="0"/>
              </a:rPr>
              <a:t>emmi.gov.hu</a:t>
            </a:r>
            <a:endParaRPr lang="hu-HU" sz="1600" dirty="0">
              <a:latin typeface="Calibri" pitchFamily="34" charset="0"/>
            </a:endParaRPr>
          </a:p>
          <a:p>
            <a:endParaRPr lang="hu-H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00137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  <a:latin typeface="Calibri" pitchFamily="34" charset="0"/>
              </a:rPr>
              <a:t>A doppingellenes rendelet célja, üzenete: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484313"/>
            <a:ext cx="7661275" cy="511333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latin typeface="Calibri" pitchFamily="34" charset="0"/>
              </a:rPr>
              <a:t>A jogszabály</a:t>
            </a:r>
          </a:p>
          <a:p>
            <a:pPr>
              <a:buFont typeface="Wingdings" pitchFamily="2" charset="2"/>
              <a:buAutoNum type="arabicPeriod"/>
            </a:pPr>
            <a:r>
              <a:rPr lang="hu-HU" dirty="0" smtClean="0">
                <a:latin typeface="Calibri" pitchFamily="34" charset="0"/>
              </a:rPr>
              <a:t>meghatározza a doppingellenes küzdelem egyes szereplőinek feladatait, jogait és kötelezettségeit, </a:t>
            </a:r>
          </a:p>
          <a:p>
            <a:pPr>
              <a:buFont typeface="Wingdings" pitchFamily="2" charset="2"/>
              <a:buAutoNum type="arabicPeriod"/>
            </a:pPr>
            <a:r>
              <a:rPr lang="hu-HU" u="sng" dirty="0" smtClean="0">
                <a:latin typeface="Calibri" pitchFamily="34" charset="0"/>
              </a:rPr>
              <a:t>definiálja a doppingvétségek körét</a:t>
            </a:r>
            <a:r>
              <a:rPr lang="hu-HU" dirty="0" smtClean="0">
                <a:latin typeface="Calibri" pitchFamily="34" charset="0"/>
              </a:rPr>
              <a:t>, </a:t>
            </a:r>
          </a:p>
          <a:p>
            <a:pPr>
              <a:buFont typeface="Wingdings" pitchFamily="2" charset="2"/>
              <a:buAutoNum type="arabicPeriod"/>
            </a:pPr>
            <a:r>
              <a:rPr lang="hu-HU" dirty="0" smtClean="0">
                <a:latin typeface="Calibri" pitchFamily="34" charset="0"/>
              </a:rPr>
              <a:t>meghatározza a </a:t>
            </a:r>
            <a:r>
              <a:rPr lang="hu-HU" u="sng" dirty="0" smtClean="0">
                <a:latin typeface="Calibri" pitchFamily="34" charset="0"/>
              </a:rPr>
              <a:t>doppingeljárás</a:t>
            </a:r>
            <a:r>
              <a:rPr lang="hu-HU" dirty="0" smtClean="0">
                <a:latin typeface="Calibri" pitchFamily="34" charset="0"/>
              </a:rPr>
              <a:t> szabályait,</a:t>
            </a:r>
          </a:p>
          <a:p>
            <a:pPr>
              <a:buFont typeface="Wingdings" pitchFamily="2" charset="2"/>
              <a:buAutoNum type="arabicPeriod"/>
            </a:pPr>
            <a:r>
              <a:rPr lang="hu-HU" dirty="0" smtClean="0">
                <a:latin typeface="Calibri" pitchFamily="34" charset="0"/>
              </a:rPr>
              <a:t>rendelkezik a </a:t>
            </a:r>
            <a:r>
              <a:rPr lang="hu-HU" u="sng" dirty="0">
                <a:latin typeface="Calibri" pitchFamily="34" charset="0"/>
              </a:rPr>
              <a:t>büntetések</a:t>
            </a:r>
            <a:r>
              <a:rPr lang="hu-HU" dirty="0" smtClean="0">
                <a:latin typeface="Calibri" pitchFamily="34" charset="0"/>
              </a:rPr>
              <a:t> rendszeréről és a jogorvoslatról.</a:t>
            </a:r>
          </a:p>
          <a:p>
            <a:pPr>
              <a:buFont typeface="Wingdings" pitchFamily="2" charset="2"/>
              <a:buNone/>
            </a:pPr>
            <a:endParaRPr lang="hu-HU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63512"/>
          </a:xfrm>
        </p:spPr>
        <p:txBody>
          <a:bodyPr>
            <a:normAutofit fontScale="90000"/>
          </a:bodyPr>
          <a:lstStyle/>
          <a:p>
            <a:endParaRPr lang="hu-HU" sz="3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548680"/>
            <a:ext cx="7661275" cy="597693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b="1" dirty="0" smtClean="0">
                <a:latin typeface="Calibri" pitchFamily="34" charset="0"/>
              </a:rPr>
              <a:t>A </a:t>
            </a:r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HUNADO feladatai</a:t>
            </a:r>
            <a:endParaRPr lang="hu-HU" b="1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b="1" dirty="0" smtClean="0">
              <a:latin typeface="Calibri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hu-HU" b="1" dirty="0" smtClean="0">
                <a:latin typeface="Calibri" pitchFamily="34" charset="0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hu-HU" sz="2700" i="1" dirty="0" smtClean="0">
                <a:latin typeface="Calibri" pitchFamily="34" charset="0"/>
              </a:rPr>
              <a:t>a Rendelet felruházza valamennyi, a </a:t>
            </a:r>
            <a:r>
              <a:rPr lang="hu-HU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nemzeti doppingellenes szervezet</a:t>
            </a:r>
            <a:r>
              <a:rPr lang="hu-HU" sz="2700" i="1" dirty="0" smtClean="0">
                <a:latin typeface="Calibri" pitchFamily="34" charset="0"/>
              </a:rPr>
              <a:t>et megillető jogkörrel. Így: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sz="2400" dirty="0" smtClean="0">
                <a:latin typeface="Calibri" pitchFamily="34" charset="0"/>
              </a:rPr>
              <a:t>A </a:t>
            </a:r>
            <a:r>
              <a:rPr lang="hu-HU" sz="2400" b="1" dirty="0" smtClean="0">
                <a:latin typeface="Calibri" pitchFamily="34" charset="0"/>
              </a:rPr>
              <a:t>mintavétel</a:t>
            </a:r>
            <a:r>
              <a:rPr lang="hu-HU" sz="2400" dirty="0" smtClean="0">
                <a:latin typeface="Calibri" pitchFamily="34" charset="0"/>
              </a:rPr>
              <a:t> tervezésén és elvégzésén, valamint szállításán túl 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400" dirty="0" smtClean="0">
                <a:latin typeface="Calibri" pitchFamily="34" charset="0"/>
              </a:rPr>
              <a:t>a sportszövetségek </a:t>
            </a:r>
            <a:r>
              <a:rPr lang="hu-HU" sz="2400" u="sng" dirty="0">
                <a:latin typeface="Calibri" pitchFamily="34" charset="0"/>
              </a:rPr>
              <a:t>részvételével</a:t>
            </a:r>
            <a:r>
              <a:rPr lang="hu-HU" sz="2400" dirty="0" smtClean="0">
                <a:latin typeface="Calibri" pitchFamily="34" charset="0"/>
              </a:rPr>
              <a:t> </a:t>
            </a:r>
            <a:r>
              <a:rPr lang="hu-HU" sz="2400" b="1" dirty="0" smtClean="0">
                <a:latin typeface="Calibri" pitchFamily="34" charset="0"/>
              </a:rPr>
              <a:t>biztosítja az előzetes felülvizsgálati, valamint a doppingeljárások </a:t>
            </a:r>
            <a:r>
              <a:rPr lang="hu-HU" sz="2400" u="sng" dirty="0">
                <a:latin typeface="Calibri" pitchFamily="34" charset="0"/>
              </a:rPr>
              <a:t>kereteit</a:t>
            </a:r>
            <a:r>
              <a:rPr lang="hu-HU" sz="2400" dirty="0" smtClean="0">
                <a:latin typeface="Calibri" pitchFamily="34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400" b="1" dirty="0" smtClean="0">
                <a:latin typeface="Calibri" pitchFamily="34" charset="0"/>
              </a:rPr>
              <a:t>átvette</a:t>
            </a:r>
            <a:r>
              <a:rPr lang="hu-HU" sz="2400" dirty="0" smtClean="0">
                <a:latin typeface="Calibri" pitchFamily="34" charset="0"/>
              </a:rPr>
              <a:t> a megszüntetett Nemzeti Doppingellenes Koordinációs </a:t>
            </a:r>
            <a:r>
              <a:rPr lang="hu-HU" sz="2400" b="1" dirty="0" smtClean="0">
                <a:latin typeface="Calibri" pitchFamily="34" charset="0"/>
              </a:rPr>
              <a:t>Testület</a:t>
            </a:r>
            <a:r>
              <a:rPr lang="hu-HU" sz="2400" dirty="0" smtClean="0">
                <a:latin typeface="Calibri" pitchFamily="34" charset="0"/>
              </a:rPr>
              <a:t> egyes </a:t>
            </a:r>
            <a:r>
              <a:rPr lang="hu-HU" sz="2400" b="1" dirty="0" smtClean="0">
                <a:latin typeface="Calibri" pitchFamily="34" charset="0"/>
              </a:rPr>
              <a:t>feladatait</a:t>
            </a:r>
            <a:r>
              <a:rPr lang="hu-HU" sz="2400" dirty="0" smtClean="0">
                <a:latin typeface="Calibri" pitchFamily="34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400" dirty="0" smtClean="0">
                <a:latin typeface="Calibri" pitchFamily="34" charset="0"/>
              </a:rPr>
              <a:t>A TUE bizottság útján </a:t>
            </a:r>
            <a:r>
              <a:rPr lang="hu-HU" sz="2400" b="1" dirty="0" smtClean="0">
                <a:latin typeface="Calibri" pitchFamily="34" charset="0"/>
              </a:rPr>
              <a:t>dönt</a:t>
            </a:r>
            <a:r>
              <a:rPr lang="hu-HU" sz="2400" dirty="0" smtClean="0">
                <a:latin typeface="Calibri" pitchFamily="34" charset="0"/>
              </a:rPr>
              <a:t> a </a:t>
            </a:r>
            <a:r>
              <a:rPr lang="hu-HU" sz="2400" b="1" dirty="0" smtClean="0">
                <a:latin typeface="Calibri" pitchFamily="34" charset="0"/>
              </a:rPr>
              <a:t>gyógyászati célú mentességi kérelmekről</a:t>
            </a:r>
            <a:r>
              <a:rPr lang="hu-HU" sz="2400" dirty="0" smtClean="0">
                <a:latin typeface="Calibri" pitchFamily="34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2400" dirty="0" smtClean="0">
                <a:latin typeface="Calibri" pitchFamily="34" charset="0"/>
              </a:rPr>
              <a:t>valamennyi érintett sportágra kiterjedően </a:t>
            </a:r>
            <a:r>
              <a:rPr lang="hu-HU" sz="2400" b="1" dirty="0" smtClean="0">
                <a:latin typeface="Calibri" pitchFamily="34" charset="0"/>
              </a:rPr>
              <a:t>összeállítja a nyilvántartott vizsgálati csoporthoz tartozó versenyzők körét</a:t>
            </a:r>
            <a:r>
              <a:rPr lang="hu-HU" sz="2400" dirty="0" smtClean="0">
                <a:latin typeface="Calibri" pitchFamily="34" charset="0"/>
              </a:rPr>
              <a:t>,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79512" y="1556792"/>
            <a:ext cx="7200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  <a:p>
            <a:endParaRPr lang="hu-H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É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É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</a:p>
          <a:p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Á</a:t>
            </a:r>
          </a:p>
          <a:p>
            <a:r>
              <a:rPr lang="hu-H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49325" y="1557338"/>
            <a:ext cx="7661275" cy="4824412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400" dirty="0" smtClean="0">
                <a:latin typeface="Calibri" pitchFamily="34" charset="0"/>
              </a:rPr>
              <a:t>ellátja a </a:t>
            </a:r>
            <a:r>
              <a:rPr lang="hu-HU" sz="2400" b="1" dirty="0" smtClean="0">
                <a:latin typeface="Calibri" pitchFamily="34" charset="0"/>
              </a:rPr>
              <a:t>mintavétellel és </a:t>
            </a:r>
            <a:r>
              <a:rPr lang="hu-HU" sz="2400" b="1" dirty="0" err="1" smtClean="0">
                <a:latin typeface="Calibri" pitchFamily="34" charset="0"/>
              </a:rPr>
              <a:t>-kezeléssel</a:t>
            </a:r>
            <a:r>
              <a:rPr lang="hu-HU" sz="2400" dirty="0" smtClean="0">
                <a:latin typeface="Calibri" pitchFamily="34" charset="0"/>
              </a:rPr>
              <a:t>, valamint a doppingellenőrzések </a:t>
            </a:r>
            <a:r>
              <a:rPr lang="hu-HU" sz="2400" b="1" dirty="0" smtClean="0">
                <a:latin typeface="Calibri" pitchFamily="34" charset="0"/>
              </a:rPr>
              <a:t>eredményének</a:t>
            </a:r>
            <a:r>
              <a:rPr lang="hu-HU" sz="2400" dirty="0" smtClean="0">
                <a:latin typeface="Calibri" pitchFamily="34" charset="0"/>
              </a:rPr>
              <a:t> </a:t>
            </a:r>
            <a:r>
              <a:rPr lang="hu-HU" sz="2400" b="1" dirty="0" smtClean="0">
                <a:latin typeface="Calibri" pitchFamily="34" charset="0"/>
              </a:rPr>
              <a:t>közlésével</a:t>
            </a:r>
            <a:r>
              <a:rPr lang="hu-HU" sz="2400" dirty="0" smtClean="0">
                <a:latin typeface="Calibri" pitchFamily="34" charset="0"/>
              </a:rPr>
              <a:t> összefüggő feladatokat;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400" dirty="0" smtClean="0">
                <a:latin typeface="Calibri" pitchFamily="34" charset="0"/>
              </a:rPr>
              <a:t>a továbbiakban is </a:t>
            </a:r>
            <a:r>
              <a:rPr lang="hu-HU" sz="2400" b="1" dirty="0" smtClean="0">
                <a:latin typeface="Calibri" pitchFamily="34" charset="0"/>
              </a:rPr>
              <a:t>gondoskodik</a:t>
            </a:r>
            <a:r>
              <a:rPr lang="hu-HU" sz="2400" dirty="0" smtClean="0">
                <a:latin typeface="Calibri" pitchFamily="34" charset="0"/>
              </a:rPr>
              <a:t> a </a:t>
            </a:r>
            <a:r>
              <a:rPr lang="hu-HU" sz="2400" b="1" dirty="0" smtClean="0">
                <a:latin typeface="Calibri" pitchFamily="34" charset="0"/>
              </a:rPr>
              <a:t>tiltólista</a:t>
            </a:r>
            <a:r>
              <a:rPr lang="hu-HU" sz="2400" dirty="0" smtClean="0">
                <a:latin typeface="Calibri" pitchFamily="34" charset="0"/>
              </a:rPr>
              <a:t> </a:t>
            </a:r>
            <a:r>
              <a:rPr lang="hu-HU" sz="2400" b="1" dirty="0" smtClean="0">
                <a:latin typeface="Calibri" pitchFamily="34" charset="0"/>
              </a:rPr>
              <a:t>karbantartásáról</a:t>
            </a:r>
            <a:r>
              <a:rPr lang="hu-HU" sz="2400" dirty="0" smtClean="0">
                <a:latin typeface="Calibri" pitchFamily="34" charset="0"/>
              </a:rPr>
              <a:t>, ezzel kapcsolatos tájékoztatási tevékenységet végez, az aktuális tiltólistát honlapján közzéteszi.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u-HU" sz="2400" b="1" dirty="0" smtClean="0">
                <a:latin typeface="Calibri" pitchFamily="34" charset="0"/>
              </a:rPr>
              <a:t>Felvilágosító, nevelő, szolgáltató</a:t>
            </a:r>
            <a:r>
              <a:rPr lang="hu-HU" sz="2400" dirty="0" smtClean="0">
                <a:latin typeface="Calibri" pitchFamily="34" charset="0"/>
              </a:rPr>
              <a:t> tevékenységet végez.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5"/>
            </a:pPr>
            <a:endParaRPr lang="hu-HU" sz="2400" dirty="0" smtClean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 startAt="5"/>
            </a:pPr>
            <a:endParaRPr lang="hu-HU" sz="2400" dirty="0" smtClean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400" dirty="0" smtClean="0">
                <a:latin typeface="Calibri" pitchFamily="34" charset="0"/>
              </a:rPr>
              <a:t>A HUNADO hatáskörének meghatározásával biztosítottá válik a doppingellenőrzések során a lehető legmagasabb szintű </a:t>
            </a:r>
            <a:r>
              <a:rPr lang="hu-HU" sz="2400" b="1" dirty="0" smtClean="0">
                <a:latin typeface="Calibri" pitchFamily="34" charset="0"/>
              </a:rPr>
              <a:t>függetlenség</a:t>
            </a:r>
            <a:r>
              <a:rPr lang="hu-HU" sz="2400" dirty="0" smtClean="0">
                <a:latin typeface="Calibri" pitchFamily="34" charset="0"/>
              </a:rPr>
              <a:t>, </a:t>
            </a:r>
            <a:r>
              <a:rPr lang="hu-HU" sz="2400" b="1" dirty="0" smtClean="0">
                <a:latin typeface="Calibri" pitchFamily="34" charset="0"/>
              </a:rPr>
              <a:t>pártatlanság</a:t>
            </a:r>
            <a:r>
              <a:rPr lang="hu-HU" sz="2400" dirty="0" smtClean="0">
                <a:latin typeface="Calibri" pitchFamily="34" charset="0"/>
              </a:rPr>
              <a:t> és </a:t>
            </a:r>
            <a:r>
              <a:rPr lang="hu-HU" sz="2400" b="1" dirty="0" smtClean="0">
                <a:latin typeface="Calibri" pitchFamily="34" charset="0"/>
              </a:rPr>
              <a:t>átláthatóság</a:t>
            </a:r>
            <a:endParaRPr lang="hu-HU" sz="2400" dirty="0" smtClean="0"/>
          </a:p>
        </p:txBody>
      </p:sp>
      <p:sp>
        <p:nvSpPr>
          <p:cNvPr id="11268" name="AutoShape 4"/>
          <p:cNvSpPr>
            <a:spLocks/>
          </p:cNvSpPr>
          <p:nvPr/>
        </p:nvSpPr>
        <p:spPr bwMode="auto">
          <a:xfrm rot="5400000">
            <a:off x="4283298" y="2061518"/>
            <a:ext cx="504825" cy="4679950"/>
          </a:xfrm>
          <a:prstGeom prst="rightBrace">
            <a:avLst>
              <a:gd name="adj1" fmla="val 77254"/>
              <a:gd name="adj2" fmla="val 50000"/>
            </a:avLst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187624" y="594928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u-HU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BELSŐ ELLENŐRZÉS</a:t>
            </a:r>
          </a:p>
          <a:p>
            <a:r>
              <a:rPr lang="hu-HU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KÜLSŐ, FÜGGETLEN ELLENŐRZÉSI RENDSZER</a:t>
            </a:r>
            <a:endParaRPr lang="hu-HU" b="1" cap="all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7992</TotalTime>
  <Words>5767</Words>
  <Application>Microsoft Office PowerPoint</Application>
  <PresentationFormat>Diavetítés a képernyőre (4:3 oldalarány)</PresentationFormat>
  <Paragraphs>642</Paragraphs>
  <Slides>61</Slides>
  <Notes>52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61</vt:i4>
      </vt:variant>
    </vt:vector>
  </HeadingPairs>
  <TitlesOfParts>
    <vt:vector size="62" baseType="lpstr">
      <vt:lpstr>Medián</vt:lpstr>
      <vt:lpstr> Doppingellenes konferencia </vt:lpstr>
      <vt:lpstr>Az új doppingellenes szabályozás háttere</vt:lpstr>
      <vt:lpstr>PowerPoint bemutató</vt:lpstr>
      <vt:lpstr>A doppingellenes tevékenység hazai szervezetrendszere  </vt:lpstr>
      <vt:lpstr>A doppingellenes tevékenység nemzetközi szervezetrendszere</vt:lpstr>
      <vt:lpstr>Jogszabályi háttér</vt:lpstr>
      <vt:lpstr>A doppingellenes rendelet célja, üzenete:</vt:lpstr>
      <vt:lpstr>PowerPoint bemutató</vt:lpstr>
      <vt:lpstr>PowerPoint bemutató</vt:lpstr>
      <vt:lpstr>A jogszabály szerkezeti elemei:</vt:lpstr>
      <vt:lpstr>PowerPoint bemutató</vt:lpstr>
      <vt:lpstr>PowerPoint bemutató</vt:lpstr>
      <vt:lpstr>Az egyes részek legfontosabb új rendelkezéseiről:</vt:lpstr>
      <vt:lpstr>Az egyes elemek legfontosabb új rendelkezéseiről (2):</vt:lpstr>
      <vt:lpstr>PowerPoint bemutató</vt:lpstr>
      <vt:lpstr>Új elemek a definíciókban</vt:lpstr>
      <vt:lpstr>KI A SPORTOLÓ?....</vt:lpstr>
      <vt:lpstr>PowerPoint bemutató</vt:lpstr>
      <vt:lpstr>PowerPoint bemutató</vt:lpstr>
      <vt:lpstr>PowerPoint bemutató</vt:lpstr>
      <vt:lpstr>PowerPoint bemutató</vt:lpstr>
      <vt:lpstr>Ad 5. A HUNADO feladatai</vt:lpstr>
      <vt:lpstr>PowerPoint bemutató</vt:lpstr>
      <vt:lpstr>Ad 6. A TUE Bizottság</vt:lpstr>
      <vt:lpstr>Ad 7. A doppingbizottság és  a dopping fellebbviteli bizottság </vt:lpstr>
      <vt:lpstr>PowerPoint bemutató</vt:lpstr>
      <vt:lpstr>Ad 8. Közös rendelkezések</vt:lpstr>
      <vt:lpstr>MIT IS KELL A LEGKOMOLYABBAN VENNI?!</vt:lpstr>
      <vt:lpstr>Ad 9. A versenyző és a sportszakember feladatai</vt:lpstr>
      <vt:lpstr>Ad 10. Doppingvétségek A sportoló által elkövethető doppingvétségek I.</vt:lpstr>
      <vt:lpstr>A sportoló által elkövethető doppingvétségek II.</vt:lpstr>
      <vt:lpstr>A sportoló által elkövethető doppingvétségek III.</vt:lpstr>
      <vt:lpstr>A sportoló által elkövethető doppingvétségek IV.</vt:lpstr>
      <vt:lpstr>Ad 11. A doppingellenőrzésre vonatkozó általános rendelkezések</vt:lpstr>
      <vt:lpstr>PowerPoint bemutató</vt:lpstr>
      <vt:lpstr>Ad 12. A vizsgálat-eloszlási terv </vt:lpstr>
      <vt:lpstr>A doppingellenőrzés gyakorlati fázisai I.</vt:lpstr>
      <vt:lpstr>A doppingellenőrzés fázisai II. (a legfontosabb célok)</vt:lpstr>
      <vt:lpstr>A doppingellenőrzés fázisai IV. (a legfontosabb célok)</vt:lpstr>
      <vt:lpstr>A doppingellenőrzés fázisai V. (a legfontosabb célok)</vt:lpstr>
      <vt:lpstr>A doppingellenőrzés fázisai VI. (a legfontosabb célok)</vt:lpstr>
      <vt:lpstr>Az ellenőrzés alapjogi összefüggései I.</vt:lpstr>
      <vt:lpstr>Az ellenőrzés alapjogi összefüggései II.</vt:lpstr>
      <vt:lpstr>A sportfegyelmi szabályairól általában</vt:lpstr>
      <vt:lpstr>A tárgyalás és a bizonyítás szabályai</vt:lpstr>
      <vt:lpstr>A bizonyítás speciális szabályai doppingeljárásban (1.)</vt:lpstr>
      <vt:lpstr>A bizonyítás speciális szabályai doppingeljárásban (2.)</vt:lpstr>
      <vt:lpstr>Speciális szabályok a versenyidőszakban történő doppingellenőrzésre (1.)</vt:lpstr>
      <vt:lpstr>Speciális szabályok a versenyidőszakban történő doppingellenőrzésre (2.)</vt:lpstr>
      <vt:lpstr>Speciális szabályok a versenyidőszakban történő doppingellenőrzésre (3.)</vt:lpstr>
      <vt:lpstr>Doppingbüntetések I.</vt:lpstr>
      <vt:lpstr>Doppingbüntetések II.</vt:lpstr>
      <vt:lpstr>Sportolóra kiszabható mellékbüntetések</vt:lpstr>
      <vt:lpstr>Szakemberre kiszabható mellékbüntetések</vt:lpstr>
      <vt:lpstr>Doppingbüntetések III.</vt:lpstr>
      <vt:lpstr>PowerPoint bemutató</vt:lpstr>
      <vt:lpstr>Doppingbüntetések IV.</vt:lpstr>
      <vt:lpstr>A módosuló 2. sz. melléklet</vt:lpstr>
      <vt:lpstr>A doppingolás büntetőjogi összefüggései Teljesítményfokozó szerrel visszaélés </vt:lpstr>
      <vt:lpstr>A tényállás háttere</vt:lpstr>
      <vt:lpstr> Köszönöm a          megtisztelő figyelmet!</vt:lpstr>
    </vt:vector>
  </TitlesOfParts>
  <Company>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om</dc:creator>
  <cp:lastModifiedBy>admin</cp:lastModifiedBy>
  <cp:revision>630</cp:revision>
  <dcterms:created xsi:type="dcterms:W3CDTF">2009-11-10T12:16:18Z</dcterms:created>
  <dcterms:modified xsi:type="dcterms:W3CDTF">2014-12-04T08:51:17Z</dcterms:modified>
</cp:coreProperties>
</file>